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Montserrat"/>
      <p:regular r:id="rId42"/>
      <p:bold r:id="rId43"/>
      <p:italic r:id="rId44"/>
      <p:boldItalic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regular.fntdata"/><Relationship Id="rId41" Type="http://schemas.openxmlformats.org/officeDocument/2006/relationships/slide" Target="slides/slide35.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Merriweather-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774ef8bfb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30774ef8bfb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Ok Welcome </a:t>
            </a:r>
            <a:r>
              <a:rPr lang="en"/>
              <a:t>everyone</a:t>
            </a:r>
            <a:r>
              <a:rPr lang="en"/>
              <a:t>. Thank you for attending our talk today on how we are using attestations at autodesk to secure our SDLC.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c4c11865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c4c11865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t>
            </a:r>
            <a:r>
              <a:rPr lang="en"/>
              <a:t>Just like reading a book, we can stop the story if we don’t like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on that. When my oldest was a bit younger we attempted to read the lord of the rings…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she didn’t like it at first. It was too scary and dark, a little too serious, so we put it down for about a year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later when when she was older we picked it back up, she was much more interested in it</a:t>
            </a:r>
            <a:endParaRPr/>
          </a:p>
          <a:p>
            <a:pPr indent="0" lvl="0" marL="0" rtl="0" algn="l">
              <a:spcBef>
                <a:spcPts val="0"/>
              </a:spcBef>
              <a:spcAft>
                <a:spcPts val="0"/>
              </a:spcAft>
              <a:buNone/>
            </a:pPr>
            <a:r>
              <a:rPr lang="en"/>
              <a:t>and she made me read it to her</a:t>
            </a:r>
            <a:endParaRPr/>
          </a:p>
          <a:p>
            <a:pPr indent="0" lvl="0" marL="0" rtl="0" algn="l">
              <a:spcBef>
                <a:spcPts val="0"/>
              </a:spcBef>
              <a:spcAft>
                <a:spcPts val="0"/>
              </a:spcAft>
              <a:buNone/>
            </a:pPr>
            <a:r>
              <a:rPr lang="en"/>
              <a:t>TWICE!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that’s OK, Sometimes we needed to MATURE a bit, sometimes we need more understanding before moving forward in a 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skim the book, we don’t need every step, just enough to tell a “trustfull” 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with the signals that help the story become more “trusted” faster. </a:t>
            </a:r>
            <a:br>
              <a:rPr lang="en"/>
            </a:br>
            <a:br>
              <a:rPr lang="en"/>
            </a:br>
            <a:r>
              <a:rPr lang="en"/>
              <a:t>Then if interested, go back and embelish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0774ef8bfb_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30774ef8bfb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back to our SDLC and our story,</a:t>
            </a:r>
            <a:endParaRPr/>
          </a:p>
          <a:p>
            <a:pPr indent="0" lvl="0" marL="0" rtl="0" algn="l">
              <a:lnSpc>
                <a:spcPct val="100000"/>
              </a:lnSpc>
              <a:spcBef>
                <a:spcPts val="0"/>
              </a:spcBef>
              <a:spcAft>
                <a:spcPts val="0"/>
              </a:spcAft>
              <a:buSzPts val="1100"/>
              <a:buNone/>
            </a:pPr>
            <a:br>
              <a:rPr lang="en"/>
            </a:br>
            <a:r>
              <a:rPr lang="en"/>
              <a:t>We can only tell the EXPECTED journey of our builds.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don’t want to rely on anything UNEXPECTED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we have to instrument the places we expect to build trust 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different parts of the process that produce signals that we can use to decide if a particular build is trustful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These signals are what we have started calling our “Trust Telemetry”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c4c11865d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30c4c11865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scale across all builds in an SDLC for a particular piece of software over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signals become telemetry for the trustworthiness of a build.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“Trust Telemetry” we can start to judge builds against our expecations that we specify through policies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use policies for each phase, or even each step to decide if we want to proceed or abort because the telemetry is indicating things are looking untrustworthy.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can decide based on the risk profile of where the artifact will be used whether or not to gate with policy at 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Maybe we just decide to institute a manual review before allowing things to proceed?</a:t>
            </a:r>
            <a:endParaRPr sz="1800">
              <a:solidFill>
                <a:srgbClr val="595959"/>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b31d4ac66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30b31d4ac66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And why not start to create policies on trust telemetry?</a:t>
            </a:r>
            <a:br>
              <a:rPr lang="en"/>
            </a:br>
            <a:br>
              <a:rPr lang="en"/>
            </a:br>
            <a:r>
              <a:rPr lang="en"/>
              <a:t>This concept is not new.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We use Trust Telemetry for automating our daily lives already.</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How many of you have a smart watch?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Do any of you use it to unlock your computer when you are near by?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b31d4ac66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30b31d4ac66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Or the inverse, how many of you get prompted to remember to lock your doors when you leave your house by your smart locks or home automation?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0774ef8bfb_2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30774ef8bfb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Trust telemetry provide us with the signals of trust that we need to understand if our expectations are being met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They are a snapshot of the </a:t>
            </a:r>
            <a:r>
              <a:rPr lang="en"/>
              <a:t>truthfulness of our SDLC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Each signal is a statement about an expected part of our process that we instrumented for visibility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Just like in court where a witness gives testimony under oath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statements are sworn to or ATTESTED by our instrumented steps in our SDLC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0b31d4ac66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30b31d4ac66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Individually they may only give small bits of trust</a:t>
            </a:r>
            <a:r>
              <a:rPr lang="en"/>
              <a:t>, but in aggregate they build up to something much stronger than the sum of their parts.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provide a context that can be cryptographically verified. This is powerful!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bring the picture into focus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Which allows us to make smarter more informed policy decisions.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0774ef8bfb_2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30774ef8bfb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By standardizing on a metadata format for the statements made about our SDLC,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can start to bridge the broad diversity of the totality of it’s processes.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Think about how many static analysis tools that </a:t>
            </a:r>
            <a:r>
              <a:rPr lang="en"/>
              <a:t>could exist in a company that builds as much software as autodesk.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All of those tools have their own proprietary metadata and APIs. They store the output of their scans in their own database backends.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How can we make policies that span all of them?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How can we future proof the policies so that we can change tools out later?</a:t>
            </a:r>
            <a:endParaRPr/>
          </a:p>
          <a:p>
            <a:pPr indent="0" lvl="0" marL="0" rtl="0" algn="l">
              <a:lnSpc>
                <a:spcPct val="100000"/>
              </a:lnSpc>
              <a:spcBef>
                <a:spcPts val="0"/>
              </a:spcBef>
              <a:spcAft>
                <a:spcPts val="0"/>
              </a:spcAft>
              <a:buSzPts val="1100"/>
              <a:buNone/>
            </a:pPr>
            <a:br>
              <a:rPr lang="en"/>
            </a:br>
            <a:r>
              <a:rPr lang="en"/>
              <a:t>How can we support mergers and acquisitions in a way that doesn’t require rewriting the same point solutions over and over?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Attestations and their “Types” help bridge the diversity by bringing well thought, well understood and negotiated semantics about their meaning and as long as the output of a tool can map to those semantics, the attestation “Types” can wrap it.</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0c4c11865d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30c4c11865d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when we start to think about how attestations can help span all of these security tools and to help abstract the metadata they produce,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get into this realm of the attestations themselves becoming a kind of API or framework for helping aggregate all of the value of the individual tools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It’s very similar to other tools that </a:t>
            </a:r>
            <a:r>
              <a:rPr lang="en"/>
              <a:t>aggregate</a:t>
            </a:r>
            <a:r>
              <a:rPr lang="en"/>
              <a:t> functionality and mask underlying implementation details bringing diverse ecosystems together in a common patterned way..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Think Terraform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Or what about the Kubernetes Operator pattern?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is a Kubecon EU talk from 2023 and a corresponding blog post about this by </a:t>
            </a:r>
            <a:r>
              <a:rPr b="1" lang="en"/>
              <a:t>Aditya Sirish </a:t>
            </a:r>
            <a:r>
              <a:rPr lang="en"/>
              <a:t>and </a:t>
            </a:r>
            <a:r>
              <a:rPr b="1" lang="en"/>
              <a:t>Cole </a:t>
            </a:r>
            <a:r>
              <a:rPr b="1" lang="en"/>
              <a:t>Kennedy.</a:t>
            </a: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 highly recommend watching and reading. You can find the links in the slide here.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5587f2c31f27723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5587f2c31f27723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what is an attestation?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At their simplest, they are the expected “claims” about a process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Those claims have metadata associated with them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they are time stamped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Hopefully persistent and immutable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They are cryptographically </a:t>
            </a:r>
            <a:r>
              <a:rPr lang="en"/>
              <a:t>verifiable</a:t>
            </a:r>
            <a:r>
              <a:rPr lang="en"/>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Some common examples are in-toto attestations and the less familiar SCITT “statements” from the IETF</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774ef8bfb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0774ef8bfb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am Jesse Sanford, I am a software engineer at autodesk working on our internal developer platform tooling and secure software supply chain capabilities.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When I am not in front of a computer I like go sail, backpack and spend time with my two young daughters.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0b31d4ac66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30b31d4ac6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is a view of the composition of attestations taken from the in-toto docs.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Notice that attestations are usually linked to an artifact or “subject”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By linking them in this way, you can aggregate them based on the artifact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if you invert that link, you can query them returning everything for a particular subject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0774ef8bfb_2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30774ef8bfb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is the in-toto attestation in detail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have the “predicate” which defines an action taken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have the “statement” which binds that action to a subject like a build artifact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then we have an envelope, which wraps the whole thing and provides cryptographic guarantees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0774ef8bfb_2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30774ef8bfb_2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me, the most interesting part of the attestation payload is the “predicate”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That’s where the semantics of what is </a:t>
            </a:r>
            <a:r>
              <a:rPr lang="en"/>
              <a:t>inside the attestation come into play.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It’s what tells you “what happened” to a particular subject.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instance, We can say that for a particular predicate that some software “was scanned”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Or that a pizza “SMELLED DELICIOUS”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Or Jesse is wearing his smart watch!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many common in-toto attestation predicate types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Also you can create custom predicates if there isn’t a type that suits your use.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Remember though that the hard part is defining the semantics of the predicate so that it’s useful for more than just one small use case or specific tool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0774ef8bfb_2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0774ef8bfb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One of the most common types is the SLSA Provenance Attestation.</a:t>
            </a:r>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spcBef>
                <a:spcPts val="0"/>
              </a:spcBef>
              <a:spcAft>
                <a:spcPts val="0"/>
              </a:spcAft>
              <a:buSzPts val="1100"/>
              <a:buNone/>
            </a:pPr>
            <a:r>
              <a:rPr lang="en">
                <a:solidFill>
                  <a:schemeClr val="dk1"/>
                </a:solidFill>
              </a:rPr>
              <a:t>If you have interacted with the SLSA framework, you have probably seen this attestation schema before.</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If you aren’t familiar with the concept of “Provenance”, It just tells you about how something came to be and where it came from.</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This attestation focuses on the build process and how artifacts are built.</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SLSA provenance attestation on a high level tells u the journey of the specific command executed on the build machine.</a:t>
            </a:r>
            <a:endParaRPr sz="1000">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It’s very useful to help document the way that artifacts are built in your CI pipelines.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It helps with just that… provenance!</a:t>
            </a:r>
            <a:endParaRPr>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High level its holds primarily 3 types of metadata.</a:t>
            </a:r>
            <a:br>
              <a:rPr lang="en" sz="1000">
                <a:solidFill>
                  <a:schemeClr val="dk1"/>
                </a:solidFill>
              </a:rPr>
            </a:br>
            <a:r>
              <a:rPr lang="en" sz="1000">
                <a:solidFill>
                  <a:schemeClr val="dk1"/>
                </a:solidFill>
              </a:rPr>
              <a:t>1. BuildDefinition: The command being executed, the command used, the files required for successful execution</a:t>
            </a:r>
            <a:endParaRPr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2. Run Details: Build tools utilized</a:t>
            </a:r>
            <a:endParaRPr sz="1000">
              <a:solidFill>
                <a:schemeClr val="dk1"/>
              </a:solidFill>
            </a:endParaRPr>
          </a:p>
          <a:p>
            <a:pPr indent="0" lvl="0" marL="0" rtl="0" algn="l">
              <a:lnSpc>
                <a:spcPct val="115000"/>
              </a:lnSpc>
              <a:spcBef>
                <a:spcPts val="0"/>
              </a:spcBef>
              <a:spcAft>
                <a:spcPts val="0"/>
              </a:spcAft>
              <a:buSzPts val="1100"/>
              <a:buNone/>
            </a:pPr>
            <a:r>
              <a:rPr lang="en" sz="1000">
                <a:solidFill>
                  <a:schemeClr val="dk1"/>
                </a:solidFill>
              </a:rPr>
              <a:t>3. Byproduct: metadata of the artifact generated.</a:t>
            </a:r>
            <a:endParaRPr sz="10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0774ef8bfb_2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30774ef8bfb_2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we also see SBOM attestations and vuln scan attestations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You can imagine what those contain!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As I said earlier there are many already existing predicate types that can be used.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just need to generate them in our pipelines in a trustful way.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there are tools to help us with that.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Now I will hand it over to Jagadish to take you through some of them…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0d5aea88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0d5aea88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generate </a:t>
            </a:r>
            <a:r>
              <a:rPr lang="en"/>
              <a:t>attestations</a:t>
            </a:r>
            <a:r>
              <a:rPr lang="en"/>
              <a:t> we have a few choices at this point.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with their own benefits and drawbacks…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wanted to balance the </a:t>
            </a:r>
            <a:r>
              <a:rPr lang="en"/>
              <a:t>benefits</a:t>
            </a:r>
            <a:r>
              <a:rPr lang="en"/>
              <a:t>, drawbacks and focus on the developer friction aswell.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Enhancing legacy pipelines is a costly process needing a lot of engineering effort.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roughly 5-6 Lakh builds running in a week, how can we seamlessly introduce/ encapsulate them into all of those pipelines?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can we reduce the dev effort needed? How can we automate the data collection as much as we can?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platforming the build pipelines comes into picture and we have been making great strides in this direction for past few years. And witness is a perfect fit in this usecase.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Witness can generate multiple statements in a </a:t>
            </a:r>
            <a:r>
              <a:rPr lang="en"/>
              <a:t>single</a:t>
            </a:r>
            <a:r>
              <a:rPr lang="en"/>
              <a:t> execution collecting whatever it can during the execution. Its execution is </a:t>
            </a:r>
            <a:r>
              <a:rPr lang="en"/>
              <a:t>simple and</a:t>
            </a:r>
            <a:r>
              <a:rPr lang="en"/>
              <a:t> straightforward with minimal learning curve. Also great maintainers with common vision.</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0d5aea88d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0d5aea88d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autodesk has chosen to use witness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Witness is an opensource tool developed by testifySec and donated to In-Toto.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Witness has a unique approach in the way it generates stores and verifies an attestation for an artifact.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ability to have </a:t>
            </a:r>
            <a:r>
              <a:rPr lang="en"/>
              <a:t>the</a:t>
            </a:r>
            <a:r>
              <a:rPr lang="en"/>
              <a:t> policies stored in a centralized mode decouples sdlc and security/compliance workflows.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helps security and compliance folks to review and update these from time to time While reducing the need to update the pipelines.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b31d4ac66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30b31d4ac66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298450" lvl="0" marL="457200" rtl="0" algn="l">
              <a:lnSpc>
                <a:spcPct val="115000"/>
              </a:lnSpc>
              <a:spcBef>
                <a:spcPts val="0"/>
              </a:spcBef>
              <a:spcAft>
                <a:spcPts val="0"/>
              </a:spcAft>
              <a:buClr>
                <a:schemeClr val="dk1"/>
              </a:buClr>
              <a:buSzPts val="1100"/>
              <a:buAutoNum type="arabicPeriod"/>
            </a:pPr>
            <a:r>
              <a:rPr lang="en"/>
              <a:t>An artifact goes through multiple phases before its ready for deployment/distribution. All these phases generate an attestation of its own. Its nearly impossible to store all these into a single collection.</a:t>
            </a:r>
            <a:endParaRPr/>
          </a:p>
          <a:p>
            <a:pPr indent="-298450" lvl="0" marL="457200" rtl="0" algn="l">
              <a:lnSpc>
                <a:spcPct val="115000"/>
              </a:lnSpc>
              <a:spcBef>
                <a:spcPts val="0"/>
              </a:spcBef>
              <a:spcAft>
                <a:spcPts val="0"/>
              </a:spcAft>
              <a:buClr>
                <a:schemeClr val="dk1"/>
              </a:buClr>
              <a:buSzPts val="1100"/>
              <a:buAutoNum type="arabicPeriod"/>
            </a:pPr>
            <a:r>
              <a:rPr lang="en"/>
              <a:t>Now we end up with multiple attestations for different stages of sdlc.</a:t>
            </a:r>
            <a:endParaRPr/>
          </a:p>
          <a:p>
            <a:pPr indent="-298450" lvl="0" marL="457200" rtl="0" algn="l">
              <a:lnSpc>
                <a:spcPct val="115000"/>
              </a:lnSpc>
              <a:spcBef>
                <a:spcPts val="0"/>
              </a:spcBef>
              <a:spcAft>
                <a:spcPts val="0"/>
              </a:spcAft>
              <a:buClr>
                <a:schemeClr val="dk1"/>
              </a:buClr>
              <a:buSzPts val="1100"/>
              <a:buAutoNum type="arabicPeriod"/>
            </a:pPr>
            <a:r>
              <a:rPr lang="en"/>
              <a:t>In case of a single build pipeline we end up with a bundle of pages instead of a book. In terms of multiple builds we get a lot more of these and storing and retrieving the pages in a sensible way is going to be a </a:t>
            </a:r>
            <a:r>
              <a:rPr lang="en"/>
              <a:t>nightmare</a:t>
            </a:r>
            <a:r>
              <a:rPr lang="en"/>
              <a:t>.</a:t>
            </a:r>
            <a:endParaRPr/>
          </a:p>
          <a:p>
            <a:pPr indent="-298450" lvl="0" marL="457200" rtl="0" algn="l">
              <a:lnSpc>
                <a:spcPct val="115000"/>
              </a:lnSpc>
              <a:spcBef>
                <a:spcPts val="0"/>
              </a:spcBef>
              <a:spcAft>
                <a:spcPts val="0"/>
              </a:spcAft>
              <a:buClr>
                <a:schemeClr val="dk1"/>
              </a:buClr>
              <a:buSzPts val="1100"/>
              <a:buAutoNum type="arabicPeriod"/>
            </a:pPr>
            <a:r>
              <a:rPr lang="en"/>
              <a:t>We use archivista to solve this problem. Archivista is an opensource tool belonging to the In-Toto suite</a:t>
            </a:r>
            <a:endParaRPr/>
          </a:p>
          <a:p>
            <a:pPr indent="0" lvl="0" marL="342900" rtl="0" algn="l">
              <a:lnSpc>
                <a:spcPct val="115000"/>
              </a:lnSpc>
              <a:spcBef>
                <a:spcPts val="0"/>
              </a:spcBef>
              <a:spcAft>
                <a:spcPts val="0"/>
              </a:spcAft>
              <a:buClr>
                <a:schemeClr val="dk1"/>
              </a:buClr>
              <a:buSzPts val="1100"/>
              <a:buFont typeface="Arial"/>
              <a:buNone/>
            </a:pPr>
            <a:r>
              <a:rPr lang="en"/>
              <a:t> </a:t>
            </a:r>
            <a:endParaRPr/>
          </a:p>
          <a:p>
            <a:pPr indent="-298450" lvl="0" marL="457200" rtl="0" algn="l">
              <a:lnSpc>
                <a:spcPct val="115000"/>
              </a:lnSpc>
              <a:spcBef>
                <a:spcPts val="0"/>
              </a:spcBef>
              <a:spcAft>
                <a:spcPts val="0"/>
              </a:spcAft>
              <a:buClr>
                <a:schemeClr val="dk1"/>
              </a:buClr>
              <a:buSzPts val="1100"/>
              <a:buAutoNum type="arabicPeriod"/>
            </a:pPr>
            <a:r>
              <a:rPr lang="en"/>
              <a:t>Archivista is a graph and storage service for [in-toto](https://in-toto.io) attestations. Archivista enables the discovery</a:t>
            </a:r>
            <a:endParaRPr/>
          </a:p>
          <a:p>
            <a:pPr indent="0" lvl="0" marL="342900" rtl="0" algn="l">
              <a:lnSpc>
                <a:spcPct val="115000"/>
              </a:lnSpc>
              <a:spcBef>
                <a:spcPts val="0"/>
              </a:spcBef>
              <a:spcAft>
                <a:spcPts val="0"/>
              </a:spcAft>
              <a:buClr>
                <a:schemeClr val="dk1"/>
              </a:buClr>
              <a:buSzPts val="1100"/>
              <a:buFont typeface="Arial"/>
              <a:buNone/>
            </a:pPr>
            <a:r>
              <a:rPr lang="en"/>
              <a:t>and retrieval of attestations for software artifacts.</a:t>
            </a:r>
            <a:endParaRPr/>
          </a:p>
          <a:p>
            <a:pPr indent="0" lvl="0" marL="342900" rtl="0" algn="l">
              <a:lnSpc>
                <a:spcPct val="115000"/>
              </a:lnSpc>
              <a:spcBef>
                <a:spcPts val="0"/>
              </a:spcBef>
              <a:spcAft>
                <a:spcPts val="0"/>
              </a:spcAft>
              <a:buClr>
                <a:schemeClr val="dk1"/>
              </a:buClr>
              <a:buSzPts val="1100"/>
              <a:buFont typeface="Arial"/>
              <a:buNone/>
            </a:pPr>
            <a:r>
              <a:rPr lang="en"/>
              <a:t> </a:t>
            </a:r>
            <a:endParaRPr/>
          </a:p>
          <a:p>
            <a:pPr indent="-298450" lvl="0" marL="457200" rtl="0" algn="l">
              <a:lnSpc>
                <a:spcPct val="115000"/>
              </a:lnSpc>
              <a:spcBef>
                <a:spcPts val="0"/>
              </a:spcBef>
              <a:spcAft>
                <a:spcPts val="0"/>
              </a:spcAft>
              <a:buClr>
                <a:schemeClr val="dk1"/>
              </a:buClr>
              <a:buSzPts val="1100"/>
              <a:buAutoNum type="arabicPeriod"/>
            </a:pPr>
            <a:r>
              <a:rPr lang="en"/>
              <a:t>When an attestation is uploaded to Archivista it will store the entire attestation in a configured object store as well</a:t>
            </a:r>
            <a:endParaRPr/>
          </a:p>
          <a:p>
            <a:pPr indent="0" lvl="0" marL="342900" rtl="0" algn="l">
              <a:lnSpc>
                <a:spcPct val="115000"/>
              </a:lnSpc>
              <a:spcBef>
                <a:spcPts val="0"/>
              </a:spcBef>
              <a:spcAft>
                <a:spcPts val="0"/>
              </a:spcAft>
              <a:buClr>
                <a:schemeClr val="dk1"/>
              </a:buClr>
              <a:buSzPts val="1100"/>
              <a:buFont typeface="Arial"/>
              <a:buNone/>
            </a:pPr>
            <a:r>
              <a:rPr lang="en"/>
              <a:t>as scrape some data from the attestation and store it in a queryable metadata store. This metadata is exposed through a</a:t>
            </a:r>
            <a:endParaRPr/>
          </a:p>
          <a:p>
            <a:pPr indent="0" lvl="0" marL="342900" rtl="0" algn="l">
              <a:lnSpc>
                <a:spcPct val="115000"/>
              </a:lnSpc>
              <a:spcBef>
                <a:spcPts val="0"/>
              </a:spcBef>
              <a:spcAft>
                <a:spcPts val="0"/>
              </a:spcAft>
              <a:buClr>
                <a:schemeClr val="dk1"/>
              </a:buClr>
              <a:buSzPts val="1100"/>
              <a:buFont typeface="Arial"/>
              <a:buNone/>
            </a:pPr>
            <a:r>
              <a:rPr lang="en"/>
              <a:t>GraphQL API. This enables queries such as finding all attestations related to an artifact with a specified hash or</a:t>
            </a:r>
            <a:endParaRPr/>
          </a:p>
          <a:p>
            <a:pPr indent="0" lvl="0" marL="342900" rtl="0" algn="l">
              <a:lnSpc>
                <a:spcPct val="115000"/>
              </a:lnSpc>
              <a:spcBef>
                <a:spcPts val="0"/>
              </a:spcBef>
              <a:spcAft>
                <a:spcPts val="0"/>
              </a:spcAft>
              <a:buClr>
                <a:schemeClr val="dk1"/>
              </a:buClr>
              <a:buSzPts val="1100"/>
              <a:buFont typeface="Arial"/>
              <a:buNone/>
            </a:pPr>
            <a:r>
              <a:rPr lang="en"/>
              <a:t>finding all attestations that recorded the use of a specific dependency.</a:t>
            </a:r>
            <a:endParaRPr/>
          </a:p>
          <a:p>
            <a:pPr indent="-298450" lvl="0" marL="457200" rtl="0" algn="l">
              <a:lnSpc>
                <a:spcPct val="115000"/>
              </a:lnSpc>
              <a:spcBef>
                <a:spcPts val="0"/>
              </a:spcBef>
              <a:spcAft>
                <a:spcPts val="0"/>
              </a:spcAft>
              <a:buClr>
                <a:schemeClr val="dk1"/>
              </a:buClr>
              <a:buSzPts val="1100"/>
              <a:buAutoNum type="arabicPeriod"/>
            </a:pPr>
            <a:r>
              <a:rPr lang="en"/>
              <a:t>Explain how this generates a tree of supplychain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0d5aea88d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0d5aea88d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on the flip side we have the pair verification tooling…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generating attestations is a step 1 of the process, those are just a noise if we dont have a comprehensive storage and verification mechanisms.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verifications could be as simple as verifying build </a:t>
            </a:r>
            <a:r>
              <a:rPr lang="en"/>
              <a:t>machine</a:t>
            </a:r>
            <a:r>
              <a:rPr lang="en"/>
              <a:t> or commit by a developer or as complicated as building gates for everything or anything.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these attestations we should be able to verify ideation to creation of an artifact was done via a trusted source.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0774ef8bfb_2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0774ef8bfb_2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0774ef8bfb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30774ef8bfb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Thanks Jagadish, So let’s quickly set the agenda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First we will level set on the state of S3C in practice across the industry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Next we will consider the challenges companies like Autodesk have when applying S3C practices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After that we will do some story telling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then we will talk briefly about how attestations help tell that story before passing the batton to Jagadish to show some demo attestations and how they can be generated and verified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Finally we will give some pragmatic tips on how you can get started and where we can go from here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0774ef8bfb_2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30774ef8bfb_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Show the story actually told as a picture of attestation nodes in a graphql vis, show how we can traverse the graph following the links between the attestations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will be included in the video presentation.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08724938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08724938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existing </a:t>
            </a:r>
            <a:r>
              <a:rPr lang="en"/>
              <a:t>threat</a:t>
            </a:r>
            <a:r>
              <a:rPr lang="en"/>
              <a:t> models if they are up to date, but never assume they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Build processes change all the time!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0774ef8bfb_2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30774ef8bfb_2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where can we take this?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Well to start with, we can start by creating a policy evaluation service… but more on that next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can also start to use our trust telemetry data-lake as a training set for Machine Learning.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we have information at scale about what attestations lead to trustful builds we possibly start to produce warnings / policy decisions earlier in the SDLC process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becomes even more effective if we augment that training data with software quality data from developer productivity tools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Incident data for things like change induced outages or even security incidents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087249382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087249382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about centralized policy decisions…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would have loved to present in detail about this today… however there simply isn’t time in a 30 min slot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will have to leave this till next years Summit, Take note selection committees!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quickly, know that the </a:t>
            </a:r>
            <a:endParaRPr/>
          </a:p>
          <a:p>
            <a:pPr indent="0" lvl="0" marL="0" rtl="0" algn="l">
              <a:spcBef>
                <a:spcPts val="0"/>
              </a:spcBef>
              <a:spcAft>
                <a:spcPts val="0"/>
              </a:spcAft>
              <a:buNone/>
            </a:pPr>
            <a:r>
              <a:rPr lang="en"/>
              <a:t>Central data lake w/ graph API is the foundation</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With that, we can make the evaluation of policies into an API where you just pass in your artifact and the phase and step you are in..</a:t>
            </a:r>
            <a:endParaRPr/>
          </a:p>
          <a:p>
            <a:pPr indent="-298450" lvl="0" marL="457200" rtl="0" algn="l">
              <a:spcBef>
                <a:spcPts val="0"/>
              </a:spcBef>
              <a:spcAft>
                <a:spcPts val="0"/>
              </a:spcAft>
              <a:buSzPts val="1100"/>
              <a:buChar char="-"/>
            </a:pPr>
            <a:r>
              <a:rPr lang="en"/>
              <a:t>“Evaluation API” policy decisions can simply be boolean response</a:t>
            </a:r>
            <a:endParaRPr/>
          </a:p>
          <a:p>
            <a:pPr indent="-298450" lvl="0" marL="457200" rtl="0" algn="l">
              <a:spcBef>
                <a:spcPts val="0"/>
              </a:spcBef>
              <a:spcAft>
                <a:spcPts val="0"/>
              </a:spcAft>
              <a:buSzPts val="1100"/>
              <a:buChar char="-"/>
            </a:pPr>
            <a:r>
              <a:rPr lang="en"/>
              <a:t>Or Possibly richer giving a “% confidence” or “requires review” response</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And now Policy evaluation invocation becomes pluggable, developers can just drop in the calls to the evaluation API</a:t>
            </a:r>
            <a:endParaRPr/>
          </a:p>
          <a:p>
            <a:pPr indent="-298450" lvl="0" marL="457200" rtl="0" algn="l">
              <a:spcBef>
                <a:spcPts val="0"/>
              </a:spcBef>
              <a:spcAft>
                <a:spcPts val="0"/>
              </a:spcAft>
              <a:buSzPts val="1100"/>
              <a:buChar char="-"/>
            </a:pPr>
            <a:r>
              <a:rPr lang="en"/>
              <a:t>Don’t need to slow or block ideation</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This also makes managing policies in such a diverse environment easier.</a:t>
            </a:r>
            <a:endParaRPr/>
          </a:p>
          <a:p>
            <a:pPr indent="-298450" lvl="0" marL="457200" rtl="0" algn="l">
              <a:spcBef>
                <a:spcPts val="0"/>
              </a:spcBef>
              <a:spcAft>
                <a:spcPts val="0"/>
              </a:spcAft>
              <a:buSzPts val="1100"/>
              <a:buChar char="-"/>
            </a:pPr>
            <a:r>
              <a:rPr lang="en"/>
              <a:t>We Don’t need to worry about policy distribution</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And this also Enables the separation of concerns from policy owners and software developers</a:t>
            </a:r>
            <a:endParaRPr/>
          </a:p>
          <a:p>
            <a:pPr indent="-298450" lvl="0" marL="457200" rtl="0" algn="l">
              <a:spcBef>
                <a:spcPts val="0"/>
              </a:spcBef>
              <a:spcAft>
                <a:spcPts val="0"/>
              </a:spcAft>
              <a:buSzPts val="1100"/>
              <a:buChar char="-"/>
            </a:pPr>
            <a:r>
              <a:rPr lang="en"/>
              <a:t>Developers write software</a:t>
            </a:r>
            <a:endParaRPr/>
          </a:p>
          <a:p>
            <a:pPr indent="-298450" lvl="0" marL="457200" rtl="0" algn="l">
              <a:spcBef>
                <a:spcPts val="0"/>
              </a:spcBef>
              <a:spcAft>
                <a:spcPts val="0"/>
              </a:spcAft>
              <a:buSzPts val="1100"/>
              <a:buChar char="-"/>
            </a:pPr>
            <a:r>
              <a:rPr lang="en"/>
              <a:t>Policy Owners write policy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can backtest policies against the data lake without needing to re-run pipelines to execute the policies IN BAND </a:t>
            </a:r>
            <a:endParaRPr/>
          </a:p>
          <a:p>
            <a:pPr indent="-298450" lvl="0" marL="457200" rtl="0" algn="l">
              <a:spcBef>
                <a:spcPts val="0"/>
              </a:spcBef>
              <a:spcAft>
                <a:spcPts val="0"/>
              </a:spcAft>
              <a:buSzPts val="1100"/>
              <a:buChar char="-"/>
            </a:pPr>
            <a:r>
              <a:rPr lang="en"/>
              <a:t>which makes maintaining policies over time much easier</a:t>
            </a:r>
            <a:endParaRPr/>
          </a:p>
          <a:p>
            <a:pPr indent="-298450" lvl="0" marL="457200" rtl="0" algn="l">
              <a:spcBef>
                <a:spcPts val="0"/>
              </a:spcBef>
              <a:spcAft>
                <a:spcPts val="0"/>
              </a:spcAft>
              <a:buSzPts val="1100"/>
              <a:buChar char="-"/>
            </a:pPr>
            <a:r>
              <a:rPr lang="en"/>
              <a:t>Can do things like dry run policies to see which builds they would influence.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0774ef8bfb_2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30774ef8bfb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Thanks to Gus Tabares for his continued leadership support and trust in our vision</a:t>
            </a:r>
            <a:br>
              <a:rPr lang="en"/>
            </a:br>
            <a:r>
              <a:rPr lang="en"/>
              <a:t>Thanks to Uday Bhaskar and Joshua Wang for their help developing this vision and implementing the solution </a:t>
            </a:r>
            <a:r>
              <a:rPr lang="en"/>
              <a:t>with us.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0774ef8bfb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30774ef8bfb_1_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0774ef8bfb_2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30774ef8bfb_2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let’s get real about where we are with S3C!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Can I get a quick show of hands of those of you who believe you have robust software supply chain security practices implemented in your organizations?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Anyone SLSA level 3 or across the </a:t>
            </a:r>
            <a:r>
              <a:rPr lang="en"/>
              <a:t>board? Level 4?  Don’t be scared to raise your hand. I won’t call on you!</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that’s about what I expected. </a:t>
            </a:r>
            <a:br>
              <a:rPr lang="en"/>
            </a:br>
            <a:br>
              <a:rPr lang="en"/>
            </a:br>
            <a:r>
              <a:rPr lang="en"/>
              <a:t>We have seen a lot of progress in the open source community,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have many ratified standards,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have public good services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Most major SCM providers now have integrations for things like SLSA provenance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Even large package repositories land major projects performing are doing their part</a:t>
            </a:r>
            <a:endParaRPr/>
          </a:p>
          <a:p>
            <a:pPr indent="0" lvl="0" marL="0" rtl="0" algn="l">
              <a:lnSpc>
                <a:spcPct val="100000"/>
              </a:lnSpc>
              <a:spcBef>
                <a:spcPts val="0"/>
              </a:spcBef>
              <a:spcAft>
                <a:spcPts val="0"/>
              </a:spcAft>
              <a:buSzPts val="1100"/>
              <a:buNone/>
            </a:pPr>
            <a:br>
              <a:rPr lang="en"/>
            </a:br>
            <a:r>
              <a:rPr lang="en"/>
              <a:t>I think the keynote yesterday said that there are over 5000 npm packages with provenance attestations now?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But adoption internally behind organizational walls is still piecemeal. That’s especially true in the enterprise.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I believe that is because of the difficulty large companies have in changing the way they build software.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have to deal with existing technology choices and varying compliance requirements. These things can be real </a:t>
            </a:r>
            <a:r>
              <a:rPr lang="en"/>
              <a:t>impediments</a:t>
            </a:r>
            <a:r>
              <a:rPr lang="en"/>
              <a:t> at scale!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8724938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308724938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At Autodesk we are no different.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have our own technology inertia,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As an example you may have seen my talk at OSS Summit NA 2023 about adapting classic Jenkins C</a:t>
            </a:r>
            <a:r>
              <a:rPr lang="en"/>
              <a:t>I for artifact signing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also have a continuous stream of acquisitions that bring their own diversity to the table year over year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How can we wrap all that diversity?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need something that is adaptable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Something that can encompass the complete SDLC </a:t>
            </a:r>
            <a:r>
              <a:rPr b="1" lang="en"/>
              <a:t>from soup to nuts</a:t>
            </a:r>
            <a:r>
              <a:rPr lang="en"/>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774ef8bfb_2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30774ef8bfb_2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let’s talk about that SDLC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Here is an example of the life of a software artifact at autodesk.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Notice how it has a path that it takes from ideation to consumption or RUNTIME.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How can we describe the path that a particular build takes that describes its life cycle in a “TRUSTFULL” way?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587f2c31f27723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5587f2c31f27723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as I mentioned in the lead in, I am the father of two young girls…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as most parents of young children I read a lot of stories.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LOTS of stories…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Hundreds of them over the past decade.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in </a:t>
            </a:r>
            <a:r>
              <a:rPr lang="en"/>
              <a:t>thinking</a:t>
            </a:r>
            <a:r>
              <a:rPr lang="en"/>
              <a:t> about the path that a software build takes, it reminded me of a story!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 story of a journey, The journey of a particular piece software through a development lifecycle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87249382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87249382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would that story look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to start with, each build can be its own 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can have each phase in the build like CI/CD be another chapter in the 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for each step in a phase, (like a build step) we can have another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on each page we can have multiple statements about the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statements are made about what is expected from that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Ultimately they are the </a:t>
            </a:r>
            <a:r>
              <a:rPr lang="en"/>
              <a:t>signals we use to judge if the story is good or TRUSTFULL</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c4c11865d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30c4c11865d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we think </a:t>
            </a:r>
            <a:r>
              <a:rPr lang="en"/>
              <a:t>about</a:t>
            </a:r>
            <a:r>
              <a:rPr lang="en"/>
              <a:t> the story as an ARC,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can see how the signals combine into the pages and the pages become the chapters in our Book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2F49"/>
        </a:solid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98303" y="1196337"/>
            <a:ext cx="8010201" cy="2295612"/>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56" name="Google Shape;56;p14"/>
          <p:cNvSpPr txBox="1"/>
          <p:nvPr>
            <p:ph idx="1" type="subTitle"/>
          </p:nvPr>
        </p:nvSpPr>
        <p:spPr>
          <a:xfrm>
            <a:off x="398304" y="3491949"/>
            <a:ext cx="7287958" cy="670179"/>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2800"/>
              <a:buNone/>
              <a:defRPr sz="2800">
                <a:solidFill>
                  <a:srgbClr val="00A3C3"/>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pic>
        <p:nvPicPr>
          <p:cNvPr id="57" name="Google Shape;57;p14"/>
          <p:cNvPicPr preferRelativeResize="0"/>
          <p:nvPr/>
        </p:nvPicPr>
        <p:blipFill rotWithShape="1">
          <a:blip r:embed="rId2">
            <a:alphaModFix/>
          </a:blip>
          <a:srcRect b="0" l="0" r="0" t="0"/>
          <a:stretch/>
        </p:blipFill>
        <p:spPr>
          <a:xfrm>
            <a:off x="398304" y="4701613"/>
            <a:ext cx="969444" cy="318947"/>
          </a:xfrm>
          <a:prstGeom prst="rect">
            <a:avLst/>
          </a:prstGeom>
          <a:noFill/>
          <a:ln>
            <a:noFill/>
          </a:ln>
        </p:spPr>
      </p:pic>
      <p:sp>
        <p:nvSpPr>
          <p:cNvPr id="58" name="Google Shape;58;p14"/>
          <p:cNvSpPr txBox="1"/>
          <p:nvPr/>
        </p:nvSpPr>
        <p:spPr>
          <a:xfrm>
            <a:off x="1409589" y="4707198"/>
            <a:ext cx="10502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#ossummit</a:t>
            </a:r>
            <a:endParaRPr/>
          </a:p>
        </p:txBody>
      </p:sp>
      <p:pic>
        <p:nvPicPr>
          <p:cNvPr id="59" name="Google Shape;59;p14"/>
          <p:cNvPicPr preferRelativeResize="0"/>
          <p:nvPr/>
        </p:nvPicPr>
        <p:blipFill rotWithShape="1">
          <a:blip r:embed="rId3">
            <a:alphaModFix/>
          </a:blip>
          <a:srcRect b="0" l="0" r="0" t="0"/>
          <a:stretch/>
        </p:blipFill>
        <p:spPr>
          <a:xfrm>
            <a:off x="3621785" y="301752"/>
            <a:ext cx="3074418" cy="599792"/>
          </a:xfrm>
          <a:prstGeom prst="rect">
            <a:avLst/>
          </a:prstGeom>
          <a:noFill/>
          <a:ln>
            <a:noFill/>
          </a:ln>
        </p:spPr>
      </p:pic>
      <p:pic>
        <p:nvPicPr>
          <p:cNvPr id="60" name="Google Shape;60;p14"/>
          <p:cNvPicPr preferRelativeResize="0"/>
          <p:nvPr/>
        </p:nvPicPr>
        <p:blipFill rotWithShape="1">
          <a:blip r:embed="rId4">
            <a:alphaModFix/>
          </a:blip>
          <a:srcRect b="0" l="0" r="0" t="0"/>
          <a:stretch/>
        </p:blipFill>
        <p:spPr>
          <a:xfrm>
            <a:off x="7109791" y="2902362"/>
            <a:ext cx="1996147" cy="2183329"/>
          </a:xfrm>
          <a:prstGeom prst="rect">
            <a:avLst/>
          </a:prstGeom>
          <a:noFill/>
          <a:ln>
            <a:noFill/>
          </a:ln>
        </p:spPr>
      </p:pic>
      <p:sp>
        <p:nvSpPr>
          <p:cNvPr id="61" name="Google Shape;61;p14"/>
          <p:cNvSpPr txBox="1"/>
          <p:nvPr/>
        </p:nvSpPr>
        <p:spPr>
          <a:xfrm>
            <a:off x="3060712" y="349817"/>
            <a:ext cx="49725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400" u="none" cap="none" strike="noStrike">
                <a:solidFill>
                  <a:schemeClr val="lt1"/>
                </a:solidFill>
                <a:latin typeface="Arial"/>
                <a:ea typeface="Arial"/>
                <a:cs typeface="Arial"/>
                <a:sym typeface="Arial"/>
              </a:rPr>
              <a:t>@</a:t>
            </a:r>
            <a:endParaRPr/>
          </a:p>
        </p:txBody>
      </p:sp>
      <p:pic>
        <p:nvPicPr>
          <p:cNvPr id="62" name="Google Shape;62;p14"/>
          <p:cNvPicPr preferRelativeResize="0"/>
          <p:nvPr/>
        </p:nvPicPr>
        <p:blipFill rotWithShape="1">
          <a:blip r:embed="rId5">
            <a:alphaModFix/>
          </a:blip>
          <a:srcRect b="0" l="0" r="0" t="0"/>
          <a:stretch/>
        </p:blipFill>
        <p:spPr>
          <a:xfrm>
            <a:off x="272268" y="154408"/>
            <a:ext cx="2802236" cy="89447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2F49"/>
        </a:solidFill>
      </p:bgPr>
    </p:bg>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0" l="0" r="0" t="0"/>
          <a:stretch/>
        </p:blipFill>
        <p:spPr>
          <a:xfrm>
            <a:off x="120500" y="4666205"/>
            <a:ext cx="1748157" cy="393600"/>
          </a:xfrm>
          <a:prstGeom prst="rect">
            <a:avLst/>
          </a:prstGeom>
          <a:noFill/>
          <a:ln>
            <a:noFill/>
          </a:ln>
        </p:spPr>
      </p:pic>
      <p:sp>
        <p:nvSpPr>
          <p:cNvPr id="65" name="Google Shape;65;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66" name="Google Shape;66;p15"/>
          <p:cNvSpPr txBox="1"/>
          <p:nvPr>
            <p:ph idx="12" type="sldNum"/>
          </p:nvPr>
        </p:nvSpPr>
        <p:spPr>
          <a:xfrm>
            <a:off x="6530671" y="4666204"/>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7" name="Google Shape;67;p15"/>
          <p:cNvPicPr preferRelativeResize="0"/>
          <p:nvPr/>
        </p:nvPicPr>
        <p:blipFill rotWithShape="1">
          <a:blip r:embed="rId3">
            <a:alphaModFix/>
          </a:blip>
          <a:srcRect b="0" l="0" r="0" t="0"/>
          <a:stretch/>
        </p:blipFill>
        <p:spPr>
          <a:xfrm>
            <a:off x="7109791" y="2902362"/>
            <a:ext cx="1996147" cy="218332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rgbClr val="00144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16"/>
          <p:cNvSpPr txBox="1"/>
          <p:nvPr>
            <p:ph idx="1" type="body"/>
          </p:nvPr>
        </p:nvSpPr>
        <p:spPr>
          <a:xfrm>
            <a:off x="311700" y="1152475"/>
            <a:ext cx="8520600" cy="3317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1" name="Google Shape;71;p16"/>
          <p:cNvSpPr txBox="1"/>
          <p:nvPr>
            <p:ph idx="12" type="sldNum"/>
          </p:nvPr>
        </p:nvSpPr>
        <p:spPr>
          <a:xfrm>
            <a:off x="7121879" y="4604625"/>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A screenshot of a cell phone&#10;&#10;Description automatically generated" id="72" name="Google Shape;72;p16"/>
          <p:cNvPicPr preferRelativeResize="0"/>
          <p:nvPr/>
        </p:nvPicPr>
        <p:blipFill rotWithShape="1">
          <a:blip r:embed="rId2">
            <a:alphaModFix/>
          </a:blip>
          <a:srcRect b="0" l="0" r="0" t="0"/>
          <a:stretch/>
        </p:blipFill>
        <p:spPr>
          <a:xfrm>
            <a:off x="7893922" y="3783724"/>
            <a:ext cx="1171357" cy="1276081"/>
          </a:xfrm>
          <a:prstGeom prst="rect">
            <a:avLst/>
          </a:prstGeom>
          <a:noFill/>
          <a:ln>
            <a:noFill/>
          </a:ln>
        </p:spPr>
      </p:pic>
      <p:pic>
        <p:nvPicPr>
          <p:cNvPr id="73" name="Google Shape;73;p16"/>
          <p:cNvPicPr preferRelativeResize="0"/>
          <p:nvPr/>
        </p:nvPicPr>
        <p:blipFill rotWithShape="1">
          <a:blip r:embed="rId3">
            <a:alphaModFix/>
          </a:blip>
          <a:srcRect b="0" l="0" r="0" t="0"/>
          <a:stretch/>
        </p:blipFill>
        <p:spPr>
          <a:xfrm>
            <a:off x="311700" y="4588443"/>
            <a:ext cx="2385117" cy="465315"/>
          </a:xfrm>
          <a:prstGeom prst="rect">
            <a:avLst/>
          </a:prstGeom>
          <a:noFill/>
          <a:ln>
            <a:noFill/>
          </a:ln>
        </p:spPr>
      </p:pic>
      <p:pic>
        <p:nvPicPr>
          <p:cNvPr id="74" name="Google Shape;74;p16"/>
          <p:cNvPicPr preferRelativeResize="0"/>
          <p:nvPr/>
        </p:nvPicPr>
        <p:blipFill rotWithShape="1">
          <a:blip r:embed="rId4">
            <a:alphaModFix/>
          </a:blip>
          <a:srcRect b="0" l="0" r="0" t="0"/>
          <a:stretch/>
        </p:blipFill>
        <p:spPr>
          <a:xfrm>
            <a:off x="2852116" y="4588443"/>
            <a:ext cx="1839153" cy="4171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rgbClr val="00144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17"/>
          <p:cNvSpPr txBox="1"/>
          <p:nvPr>
            <p:ph idx="1" type="body"/>
          </p:nvPr>
        </p:nvSpPr>
        <p:spPr>
          <a:xfrm>
            <a:off x="311700" y="1152475"/>
            <a:ext cx="3999900" cy="3317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17"/>
          <p:cNvSpPr txBox="1"/>
          <p:nvPr>
            <p:ph idx="2" type="body"/>
          </p:nvPr>
        </p:nvSpPr>
        <p:spPr>
          <a:xfrm>
            <a:off x="4832400" y="1152475"/>
            <a:ext cx="3999900" cy="3317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pic>
        <p:nvPicPr>
          <p:cNvPr descr="A screenshot of a cell phone&#10;&#10;Description automatically generated" id="79" name="Google Shape;79;p17"/>
          <p:cNvPicPr preferRelativeResize="0"/>
          <p:nvPr/>
        </p:nvPicPr>
        <p:blipFill rotWithShape="1">
          <a:blip r:embed="rId2">
            <a:alphaModFix/>
          </a:blip>
          <a:srcRect b="0" l="0" r="0" t="0"/>
          <a:stretch/>
        </p:blipFill>
        <p:spPr>
          <a:xfrm>
            <a:off x="7893922" y="3783724"/>
            <a:ext cx="1171357" cy="1276081"/>
          </a:xfrm>
          <a:prstGeom prst="rect">
            <a:avLst/>
          </a:prstGeom>
          <a:noFill/>
          <a:ln>
            <a:noFill/>
          </a:ln>
        </p:spPr>
      </p:pic>
      <p:sp>
        <p:nvSpPr>
          <p:cNvPr id="80" name="Google Shape;80;p17"/>
          <p:cNvSpPr txBox="1"/>
          <p:nvPr>
            <p:ph idx="12" type="sldNum"/>
          </p:nvPr>
        </p:nvSpPr>
        <p:spPr>
          <a:xfrm>
            <a:off x="7121879" y="4604625"/>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17"/>
          <p:cNvPicPr preferRelativeResize="0"/>
          <p:nvPr/>
        </p:nvPicPr>
        <p:blipFill rotWithShape="1">
          <a:blip r:embed="rId3">
            <a:alphaModFix/>
          </a:blip>
          <a:srcRect b="0" l="0" r="0" t="0"/>
          <a:stretch/>
        </p:blipFill>
        <p:spPr>
          <a:xfrm>
            <a:off x="311700" y="4588443"/>
            <a:ext cx="2385117" cy="46531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rgbClr val="00144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A screenshot of a cell phone&#10;&#10;Description automatically generated" id="84" name="Google Shape;84;p18"/>
          <p:cNvPicPr preferRelativeResize="0"/>
          <p:nvPr/>
        </p:nvPicPr>
        <p:blipFill rotWithShape="1">
          <a:blip r:embed="rId2">
            <a:alphaModFix/>
          </a:blip>
          <a:srcRect b="0" l="0" r="0" t="0"/>
          <a:stretch/>
        </p:blipFill>
        <p:spPr>
          <a:xfrm>
            <a:off x="7893922" y="3783724"/>
            <a:ext cx="1171357" cy="1276081"/>
          </a:xfrm>
          <a:prstGeom prst="rect">
            <a:avLst/>
          </a:prstGeom>
          <a:noFill/>
          <a:ln>
            <a:noFill/>
          </a:ln>
        </p:spPr>
      </p:pic>
      <p:sp>
        <p:nvSpPr>
          <p:cNvPr id="85" name="Google Shape;85;p18"/>
          <p:cNvSpPr txBox="1"/>
          <p:nvPr>
            <p:ph idx="12" type="sldNum"/>
          </p:nvPr>
        </p:nvSpPr>
        <p:spPr>
          <a:xfrm>
            <a:off x="7121879" y="4604625"/>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18"/>
          <p:cNvPicPr preferRelativeResize="0"/>
          <p:nvPr/>
        </p:nvPicPr>
        <p:blipFill rotWithShape="1">
          <a:blip r:embed="rId3">
            <a:alphaModFix/>
          </a:blip>
          <a:srcRect b="0" l="0" r="0" t="0"/>
          <a:stretch/>
        </p:blipFill>
        <p:spPr>
          <a:xfrm>
            <a:off x="311700" y="4588443"/>
            <a:ext cx="2385117" cy="46531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19"/>
          <p:cNvSpPr txBox="1"/>
          <p:nvPr/>
        </p:nvSpPr>
        <p:spPr>
          <a:xfrm>
            <a:off x="8430417" y="4604624"/>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pic>
        <p:nvPicPr>
          <p:cNvPr id="89" name="Google Shape;89;p19"/>
          <p:cNvPicPr preferRelativeResize="0"/>
          <p:nvPr/>
        </p:nvPicPr>
        <p:blipFill rotWithShape="1">
          <a:blip r:embed="rId2">
            <a:alphaModFix/>
          </a:blip>
          <a:srcRect b="0" l="0" r="0" t="0"/>
          <a:stretch/>
        </p:blipFill>
        <p:spPr>
          <a:xfrm>
            <a:off x="311700" y="4588443"/>
            <a:ext cx="2385117" cy="46531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Logo">
    <p:bg>
      <p:bgPr>
        <a:solidFill>
          <a:srgbClr val="002F49"/>
        </a:solidFill>
      </p:bgPr>
    </p:bg>
    <p:spTree>
      <p:nvGrpSpPr>
        <p:cNvPr id="90" name="Shape 90"/>
        <p:cNvGrpSpPr/>
        <p:nvPr/>
      </p:nvGrpSpPr>
      <p:grpSpPr>
        <a:xfrm>
          <a:off x="0" y="0"/>
          <a:ext cx="0" cy="0"/>
          <a:chOff x="0" y="0"/>
          <a:chExt cx="0" cy="0"/>
        </a:xfrm>
      </p:grpSpPr>
      <p:pic>
        <p:nvPicPr>
          <p:cNvPr id="91" name="Google Shape;91;p20"/>
          <p:cNvPicPr preferRelativeResize="0"/>
          <p:nvPr/>
        </p:nvPicPr>
        <p:blipFill rotWithShape="1">
          <a:blip r:embed="rId2">
            <a:alphaModFix/>
          </a:blip>
          <a:srcRect b="0" l="0" r="0" t="0"/>
          <a:stretch/>
        </p:blipFill>
        <p:spPr>
          <a:xfrm>
            <a:off x="7109791" y="2902362"/>
            <a:ext cx="1996147" cy="2183329"/>
          </a:xfrm>
          <a:prstGeom prst="rect">
            <a:avLst/>
          </a:prstGeom>
          <a:noFill/>
          <a:ln>
            <a:noFill/>
          </a:ln>
        </p:spPr>
      </p:pic>
      <p:pic>
        <p:nvPicPr>
          <p:cNvPr id="92" name="Google Shape;92;p20"/>
          <p:cNvPicPr preferRelativeResize="0"/>
          <p:nvPr/>
        </p:nvPicPr>
        <p:blipFill rotWithShape="1">
          <a:blip r:embed="rId3">
            <a:alphaModFix/>
          </a:blip>
          <a:srcRect b="0" l="0" r="0" t="0"/>
          <a:stretch/>
        </p:blipFill>
        <p:spPr>
          <a:xfrm>
            <a:off x="1512490" y="1091587"/>
            <a:ext cx="5892379" cy="1149551"/>
          </a:xfrm>
          <a:prstGeom prst="rect">
            <a:avLst/>
          </a:prstGeom>
          <a:noFill/>
          <a:ln>
            <a:noFill/>
          </a:ln>
        </p:spPr>
      </p:pic>
      <p:pic>
        <p:nvPicPr>
          <p:cNvPr id="93" name="Google Shape;93;p20"/>
          <p:cNvPicPr preferRelativeResize="0"/>
          <p:nvPr/>
        </p:nvPicPr>
        <p:blipFill rotWithShape="1">
          <a:blip r:embed="rId4">
            <a:alphaModFix/>
          </a:blip>
          <a:srcRect b="0" l="0" r="0" t="0"/>
          <a:stretch/>
        </p:blipFill>
        <p:spPr>
          <a:xfrm>
            <a:off x="2134199" y="2437724"/>
            <a:ext cx="4875602" cy="155630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Arial"/>
              <a:buNone/>
              <a:defRPr b="0" i="0" sz="2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2800"/>
              <a:buFont typeface="Arial"/>
              <a:buNone/>
              <a:defRPr b="0" i="0" sz="28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2800"/>
              <a:buFont typeface="Arial"/>
              <a:buNone/>
              <a:defRPr b="0" i="0" sz="28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2800"/>
              <a:buFont typeface="Arial"/>
              <a:buNone/>
              <a:defRPr b="0" i="0" sz="28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2800"/>
              <a:buFont typeface="Arial"/>
              <a:buNone/>
              <a:defRPr b="0" i="0" sz="28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2800"/>
              <a:buFont typeface="Arial"/>
              <a:buNone/>
              <a:defRPr b="0" i="0" sz="28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2800"/>
              <a:buFont typeface="Arial"/>
              <a:buNone/>
              <a:defRPr b="0" i="0" sz="28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2800"/>
              <a:buFont typeface="Arial"/>
              <a:buNone/>
              <a:defRPr b="0" i="0" sz="28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2800"/>
              <a:buFont typeface="Arial"/>
              <a:buNone/>
              <a:defRPr b="0" i="0" sz="2800" u="none" cap="none" strike="noStrike">
                <a:solidFill>
                  <a:schemeClr val="accent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14.png"/><Relationship Id="rId13" Type="http://schemas.openxmlformats.org/officeDocument/2006/relationships/image" Target="../media/image28.png"/><Relationship Id="rId12"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17.png"/><Relationship Id="rId9" Type="http://schemas.openxmlformats.org/officeDocument/2006/relationships/image" Target="../media/image15.png"/><Relationship Id="rId15" Type="http://schemas.openxmlformats.org/officeDocument/2006/relationships/image" Target="../media/image35.png"/><Relationship Id="rId14" Type="http://schemas.openxmlformats.org/officeDocument/2006/relationships/image" Target="../media/image80.png"/><Relationship Id="rId5" Type="http://schemas.openxmlformats.org/officeDocument/2006/relationships/image" Target="../media/image12.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2.png"/><Relationship Id="rId4" Type="http://schemas.openxmlformats.org/officeDocument/2006/relationships/image" Target="../media/image50.png"/><Relationship Id="rId5" Type="http://schemas.openxmlformats.org/officeDocument/2006/relationships/image" Target="../media/image46.png"/><Relationship Id="rId6"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image" Target="../media/image56.png"/><Relationship Id="rId5" Type="http://schemas.openxmlformats.org/officeDocument/2006/relationships/image" Target="../media/image46.png"/><Relationship Id="rId6"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0" Type="http://schemas.openxmlformats.org/officeDocument/2006/relationships/image" Target="../media/image59.png"/><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 Id="rId9"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49.png"/><Relationship Id="rId7" Type="http://schemas.openxmlformats.org/officeDocument/2006/relationships/image" Target="../media/image66.png"/><Relationship Id="rId8"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67.png"/><Relationship Id="rId4" Type="http://schemas.openxmlformats.org/officeDocument/2006/relationships/hyperlink" Target="https://github.com/in-toto/ITE/blob/master/ITE/10/README.adoc" TargetMode="External"/><Relationship Id="rId5" Type="http://schemas.openxmlformats.org/officeDocument/2006/relationships/hyperlink" Target="https://www.cncf.io/blog/2023/08/17/unleashing-in-toto-the-api-of-devsecops/" TargetMode="External"/><Relationship Id="rId6" Type="http://schemas.openxmlformats.org/officeDocument/2006/relationships/hyperlink" Target="https://www.youtube.com/watch?v=ezV_oWBPqK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3.jpg"/><Relationship Id="rId5" Type="http://schemas.openxmlformats.org/officeDocument/2006/relationships/hyperlink" Target="https://ossaidevjapan24.sched.com/speaker/jagadish.ramidi@gmail.com?iframe=yes&amp;w=100%&amp;sidebar=yes&amp;bg=no" TargetMode="External"/><Relationship Id="rId6" Type="http://schemas.openxmlformats.org/officeDocument/2006/relationships/hyperlink" Target="https://ossaidevjapan24.sched.com/speaker/jesse.sanford?iframe=yes&amp;w=100%&amp;sidebar=yes&amp;bg=n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2.png"/><Relationship Id="rId4" Type="http://schemas.openxmlformats.org/officeDocument/2006/relationships/image" Target="../media/image42.png"/><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7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0" Type="http://schemas.openxmlformats.org/officeDocument/2006/relationships/image" Target="../media/image68.png"/><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69.png"/><Relationship Id="rId9" Type="http://schemas.openxmlformats.org/officeDocument/2006/relationships/image" Target="../media/image16.png"/><Relationship Id="rId5" Type="http://schemas.openxmlformats.org/officeDocument/2006/relationships/image" Target="../media/image27.png"/><Relationship Id="rId6" Type="http://schemas.openxmlformats.org/officeDocument/2006/relationships/image" Target="../media/image64.png"/><Relationship Id="rId7" Type="http://schemas.openxmlformats.org/officeDocument/2006/relationships/image" Target="../media/image12.png"/><Relationship Id="rId8"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7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drive.google.com/file/d/1ZNX50SdqdXJxzV_QLH_hZqbrjcB5sFxL/view" TargetMode="External"/><Relationship Id="rId4" Type="http://schemas.openxmlformats.org/officeDocument/2006/relationships/image" Target="../media/image7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drive.google.com/file/d/1xA-ObpWF0ZH5lmn4KcwYUdYRp8DgsE1W/view"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7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7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www.linkedin.com/in/jessesanford/" TargetMode="External"/><Relationship Id="rId4" Type="http://schemas.openxmlformats.org/officeDocument/2006/relationships/hyperlink" Target="https://www.linkedin.com/in/jagadishramidi/" TargetMode="External"/><Relationship Id="rId5" Type="http://schemas.openxmlformats.org/officeDocument/2006/relationships/image" Target="../media/image70.png"/><Relationship Id="rId6"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2.png"/><Relationship Id="rId11" Type="http://schemas.openxmlformats.org/officeDocument/2006/relationships/image" Target="../media/image21.png"/><Relationship Id="rId10" Type="http://schemas.openxmlformats.org/officeDocument/2006/relationships/image" Target="../media/image24.png"/><Relationship Id="rId12" Type="http://schemas.openxmlformats.org/officeDocument/2006/relationships/image" Target="../media/image28.png"/><Relationship Id="rId9"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16.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1"/>
          <p:cNvSpPr txBox="1"/>
          <p:nvPr>
            <p:ph type="ctrTitle"/>
          </p:nvPr>
        </p:nvSpPr>
        <p:spPr>
          <a:xfrm>
            <a:off x="398303" y="1196337"/>
            <a:ext cx="8010201" cy="2295612"/>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chemeClr val="lt1"/>
              </a:buClr>
              <a:buSzPct val="100000"/>
              <a:buNone/>
            </a:pPr>
            <a:r>
              <a:rPr lang="en"/>
              <a:t>The Telemetry of Trust, Using A</a:t>
            </a:r>
            <a:r>
              <a:rPr lang="en"/>
              <a:t>ttestations</a:t>
            </a:r>
            <a:r>
              <a:rPr lang="en"/>
              <a:t> to Secure Your SDLC w/ Open Source Tools</a:t>
            </a:r>
            <a:endParaRPr/>
          </a:p>
        </p:txBody>
      </p:sp>
      <p:sp>
        <p:nvSpPr>
          <p:cNvPr id="99" name="Google Shape;99;p21"/>
          <p:cNvSpPr txBox="1"/>
          <p:nvPr>
            <p:ph idx="1" type="subTitle"/>
          </p:nvPr>
        </p:nvSpPr>
        <p:spPr>
          <a:xfrm>
            <a:off x="398304" y="3491949"/>
            <a:ext cx="7287958" cy="670179"/>
          </a:xfrm>
          <a:prstGeom prst="rect">
            <a:avLst/>
          </a:prstGeom>
          <a:noFill/>
          <a:ln>
            <a:noFill/>
          </a:ln>
        </p:spPr>
        <p:txBody>
          <a:bodyPr anchorCtr="0" anchor="ctr" bIns="91425" lIns="91425" spcFirstLastPara="1" rIns="91425" wrap="square" tIns="91425">
            <a:normAutofit fontScale="70000" lnSpcReduction="20000"/>
          </a:bodyPr>
          <a:lstStyle/>
          <a:p>
            <a:pPr indent="-342900" lvl="0" marL="457200" rtl="0" algn="l">
              <a:lnSpc>
                <a:spcPct val="100000"/>
              </a:lnSpc>
              <a:spcBef>
                <a:spcPts val="0"/>
              </a:spcBef>
              <a:spcAft>
                <a:spcPts val="0"/>
              </a:spcAft>
              <a:buClr>
                <a:schemeClr val="lt1"/>
              </a:buClr>
              <a:buSzPct val="100000"/>
              <a:buNone/>
            </a:pPr>
            <a:r>
              <a:rPr lang="en"/>
              <a:t>Jesse Sanford - Software Architect, Autodesk</a:t>
            </a:r>
            <a:endParaRPr/>
          </a:p>
          <a:p>
            <a:pPr indent="-342900" lvl="0" marL="457200" rtl="0" algn="l">
              <a:lnSpc>
                <a:spcPct val="100000"/>
              </a:lnSpc>
              <a:spcBef>
                <a:spcPts val="0"/>
              </a:spcBef>
              <a:spcAft>
                <a:spcPts val="0"/>
              </a:spcAft>
              <a:buClr>
                <a:schemeClr val="lt1"/>
              </a:buClr>
              <a:buSzPct val="100000"/>
              <a:buNone/>
            </a:pPr>
            <a:r>
              <a:rPr lang="en"/>
              <a:t>Jagadish Ramidi - Security Software Engineer, Autodesk</a:t>
            </a:r>
            <a:endParaRPr/>
          </a:p>
        </p:txBody>
      </p:sp>
      <p:sp>
        <p:nvSpPr>
          <p:cNvPr id="100" name="Google Shape;100;p21"/>
          <p:cNvSpPr txBox="1"/>
          <p:nvPr/>
        </p:nvSpPr>
        <p:spPr>
          <a:xfrm>
            <a:off x="2394022" y="4697161"/>
            <a:ext cx="10502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@handle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Telling the SDLC “story”</a:t>
            </a:r>
            <a:endParaRPr/>
          </a:p>
        </p:txBody>
      </p:sp>
      <p:sp>
        <p:nvSpPr>
          <p:cNvPr id="206" name="Google Shape;206;p30"/>
          <p:cNvSpPr txBox="1"/>
          <p:nvPr>
            <p:ph idx="1" type="body"/>
          </p:nvPr>
        </p:nvSpPr>
        <p:spPr>
          <a:xfrm>
            <a:off x="311700" y="1152475"/>
            <a:ext cx="5127300" cy="3317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We can stop the story if we don’t like it</a:t>
            </a:r>
            <a:endParaRPr/>
          </a:p>
          <a:p>
            <a:pPr indent="-342900" lvl="0" marL="457200" rtl="0" algn="l">
              <a:lnSpc>
                <a:spcPct val="150000"/>
              </a:lnSpc>
              <a:spcBef>
                <a:spcPts val="0"/>
              </a:spcBef>
              <a:spcAft>
                <a:spcPts val="0"/>
              </a:spcAft>
              <a:buSzPts val="1800"/>
              <a:buChar char="-"/>
            </a:pPr>
            <a:r>
              <a:rPr lang="en"/>
              <a:t>We can skim the book</a:t>
            </a:r>
            <a:endParaRPr/>
          </a:p>
          <a:p>
            <a:pPr indent="-323850" lvl="1" marL="914400" rtl="0" algn="l">
              <a:lnSpc>
                <a:spcPct val="150000"/>
              </a:lnSpc>
              <a:spcBef>
                <a:spcPts val="0"/>
              </a:spcBef>
              <a:spcAft>
                <a:spcPts val="0"/>
              </a:spcAft>
              <a:buSzPts val="1500"/>
              <a:buChar char="-"/>
            </a:pPr>
            <a:r>
              <a:rPr lang="en" sz="1500"/>
              <a:t>Focus on</a:t>
            </a:r>
            <a:r>
              <a:rPr lang="en" sz="1500"/>
              <a:t> pages that build</a:t>
            </a:r>
            <a:r>
              <a:rPr lang="en" sz="1500"/>
              <a:t> “trust” faster</a:t>
            </a:r>
            <a:endParaRPr sz="1500"/>
          </a:p>
          <a:p>
            <a:pPr indent="-323850" lvl="1" marL="914400" rtl="0" algn="l">
              <a:lnSpc>
                <a:spcPct val="150000"/>
              </a:lnSpc>
              <a:spcBef>
                <a:spcPts val="0"/>
              </a:spcBef>
              <a:spcAft>
                <a:spcPts val="0"/>
              </a:spcAft>
              <a:buSzPts val="1500"/>
              <a:buChar char="-"/>
            </a:pPr>
            <a:r>
              <a:rPr lang="en" sz="1500"/>
              <a:t>Then go back and </a:t>
            </a:r>
            <a:r>
              <a:rPr lang="en" sz="1500"/>
              <a:t>embellish</a:t>
            </a:r>
            <a:endParaRPr sz="1500"/>
          </a:p>
        </p:txBody>
      </p:sp>
      <p:pic>
        <p:nvPicPr>
          <p:cNvPr id="207" name="Google Shape;207;p30"/>
          <p:cNvPicPr preferRelativeResize="0"/>
          <p:nvPr/>
        </p:nvPicPr>
        <p:blipFill>
          <a:blip r:embed="rId3">
            <a:alphaModFix/>
          </a:blip>
          <a:stretch>
            <a:fillRect/>
          </a:stretch>
        </p:blipFill>
        <p:spPr>
          <a:xfrm>
            <a:off x="5626800" y="521275"/>
            <a:ext cx="3083527"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Free Antenna Icon - Free Download User Interface Icons | IconScout" id="212" name="Google Shape;212;p31"/>
          <p:cNvPicPr preferRelativeResize="0"/>
          <p:nvPr/>
        </p:nvPicPr>
        <p:blipFill>
          <a:blip r:embed="rId3">
            <a:alphaModFix/>
          </a:blip>
          <a:stretch>
            <a:fillRect/>
          </a:stretch>
        </p:blipFill>
        <p:spPr>
          <a:xfrm>
            <a:off x="4821375" y="4383200"/>
            <a:ext cx="533400" cy="533400"/>
          </a:xfrm>
          <a:prstGeom prst="rect">
            <a:avLst/>
          </a:prstGeom>
          <a:noFill/>
          <a:ln>
            <a:noFill/>
          </a:ln>
        </p:spPr>
      </p:pic>
      <p:sp>
        <p:nvSpPr>
          <p:cNvPr id="213" name="Google Shape;213;p31"/>
          <p:cNvSpPr txBox="1"/>
          <p:nvPr>
            <p:ph type="title"/>
          </p:nvPr>
        </p:nvSpPr>
        <p:spPr>
          <a:xfrm>
            <a:off x="311700" y="4450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Collecting the story of a build!</a:t>
            </a:r>
            <a:endParaRPr/>
          </a:p>
        </p:txBody>
      </p:sp>
      <p:pic>
        <p:nvPicPr>
          <p:cNvPr id="214" name="Google Shape;214;p31"/>
          <p:cNvPicPr preferRelativeResize="0"/>
          <p:nvPr/>
        </p:nvPicPr>
        <p:blipFill>
          <a:blip r:embed="rId4">
            <a:alphaModFix/>
          </a:blip>
          <a:stretch>
            <a:fillRect/>
          </a:stretch>
        </p:blipFill>
        <p:spPr>
          <a:xfrm>
            <a:off x="164288" y="2811900"/>
            <a:ext cx="828800" cy="828800"/>
          </a:xfrm>
          <a:prstGeom prst="rect">
            <a:avLst/>
          </a:prstGeom>
          <a:noFill/>
          <a:ln>
            <a:noFill/>
          </a:ln>
        </p:spPr>
      </p:pic>
      <p:pic>
        <p:nvPicPr>
          <p:cNvPr id="215" name="Google Shape;215;p31"/>
          <p:cNvPicPr preferRelativeResize="0"/>
          <p:nvPr/>
        </p:nvPicPr>
        <p:blipFill>
          <a:blip r:embed="rId5">
            <a:alphaModFix/>
          </a:blip>
          <a:stretch>
            <a:fillRect/>
          </a:stretch>
        </p:blipFill>
        <p:spPr>
          <a:xfrm>
            <a:off x="1324062" y="2846300"/>
            <a:ext cx="783675" cy="760001"/>
          </a:xfrm>
          <a:prstGeom prst="rect">
            <a:avLst/>
          </a:prstGeom>
          <a:noFill/>
          <a:ln>
            <a:noFill/>
          </a:ln>
        </p:spPr>
      </p:pic>
      <p:pic>
        <p:nvPicPr>
          <p:cNvPr id="216" name="Google Shape;216;p31"/>
          <p:cNvPicPr preferRelativeResize="0"/>
          <p:nvPr/>
        </p:nvPicPr>
        <p:blipFill>
          <a:blip r:embed="rId6">
            <a:alphaModFix/>
          </a:blip>
          <a:stretch>
            <a:fillRect/>
          </a:stretch>
        </p:blipFill>
        <p:spPr>
          <a:xfrm>
            <a:off x="2438713" y="2835416"/>
            <a:ext cx="783675" cy="781772"/>
          </a:xfrm>
          <a:prstGeom prst="rect">
            <a:avLst/>
          </a:prstGeom>
          <a:noFill/>
          <a:ln>
            <a:noFill/>
          </a:ln>
        </p:spPr>
      </p:pic>
      <p:pic>
        <p:nvPicPr>
          <p:cNvPr id="217" name="Google Shape;217;p31"/>
          <p:cNvPicPr preferRelativeResize="0"/>
          <p:nvPr/>
        </p:nvPicPr>
        <p:blipFill>
          <a:blip r:embed="rId7">
            <a:alphaModFix/>
          </a:blip>
          <a:stretch>
            <a:fillRect/>
          </a:stretch>
        </p:blipFill>
        <p:spPr>
          <a:xfrm>
            <a:off x="3617375" y="2811900"/>
            <a:ext cx="620010" cy="828800"/>
          </a:xfrm>
          <a:prstGeom prst="rect">
            <a:avLst/>
          </a:prstGeom>
          <a:noFill/>
          <a:ln>
            <a:noFill/>
          </a:ln>
        </p:spPr>
      </p:pic>
      <p:pic>
        <p:nvPicPr>
          <p:cNvPr id="218" name="Google Shape;218;p31"/>
          <p:cNvPicPr preferRelativeResize="0"/>
          <p:nvPr/>
        </p:nvPicPr>
        <p:blipFill>
          <a:blip r:embed="rId8">
            <a:alphaModFix/>
          </a:blip>
          <a:stretch>
            <a:fillRect/>
          </a:stretch>
        </p:blipFill>
        <p:spPr>
          <a:xfrm>
            <a:off x="4632363" y="2753138"/>
            <a:ext cx="904264" cy="946324"/>
          </a:xfrm>
          <a:prstGeom prst="rect">
            <a:avLst/>
          </a:prstGeom>
          <a:noFill/>
          <a:ln>
            <a:noFill/>
          </a:ln>
        </p:spPr>
      </p:pic>
      <p:pic>
        <p:nvPicPr>
          <p:cNvPr id="219" name="Google Shape;219;p31"/>
          <p:cNvPicPr preferRelativeResize="0"/>
          <p:nvPr/>
        </p:nvPicPr>
        <p:blipFill>
          <a:blip r:embed="rId9">
            <a:alphaModFix/>
          </a:blip>
          <a:stretch>
            <a:fillRect/>
          </a:stretch>
        </p:blipFill>
        <p:spPr>
          <a:xfrm>
            <a:off x="5750237" y="2736040"/>
            <a:ext cx="980525" cy="980525"/>
          </a:xfrm>
          <a:prstGeom prst="rect">
            <a:avLst/>
          </a:prstGeom>
          <a:noFill/>
          <a:ln>
            <a:noFill/>
          </a:ln>
        </p:spPr>
      </p:pic>
      <p:pic>
        <p:nvPicPr>
          <p:cNvPr id="220" name="Google Shape;220;p31"/>
          <p:cNvPicPr preferRelativeResize="0"/>
          <p:nvPr/>
        </p:nvPicPr>
        <p:blipFill>
          <a:blip r:embed="rId10">
            <a:alphaModFix/>
          </a:blip>
          <a:stretch>
            <a:fillRect/>
          </a:stretch>
        </p:blipFill>
        <p:spPr>
          <a:xfrm>
            <a:off x="6944363" y="2736050"/>
            <a:ext cx="955350" cy="891275"/>
          </a:xfrm>
          <a:prstGeom prst="rect">
            <a:avLst/>
          </a:prstGeom>
          <a:noFill/>
          <a:ln>
            <a:noFill/>
          </a:ln>
        </p:spPr>
      </p:pic>
      <p:pic>
        <p:nvPicPr>
          <p:cNvPr id="221" name="Google Shape;221;p31"/>
          <p:cNvPicPr preferRelativeResize="0"/>
          <p:nvPr/>
        </p:nvPicPr>
        <p:blipFill>
          <a:blip r:embed="rId11">
            <a:alphaModFix/>
          </a:blip>
          <a:stretch>
            <a:fillRect/>
          </a:stretch>
        </p:blipFill>
        <p:spPr>
          <a:xfrm>
            <a:off x="8251863" y="1864950"/>
            <a:ext cx="656000" cy="656000"/>
          </a:xfrm>
          <a:prstGeom prst="rect">
            <a:avLst/>
          </a:prstGeom>
          <a:noFill/>
          <a:ln>
            <a:noFill/>
          </a:ln>
        </p:spPr>
      </p:pic>
      <p:pic>
        <p:nvPicPr>
          <p:cNvPr id="222" name="Google Shape;222;p31"/>
          <p:cNvPicPr preferRelativeResize="0"/>
          <p:nvPr/>
        </p:nvPicPr>
        <p:blipFill>
          <a:blip r:embed="rId12">
            <a:alphaModFix/>
          </a:blip>
          <a:stretch>
            <a:fillRect/>
          </a:stretch>
        </p:blipFill>
        <p:spPr>
          <a:xfrm>
            <a:off x="8243613" y="2753150"/>
            <a:ext cx="736100" cy="713500"/>
          </a:xfrm>
          <a:prstGeom prst="rect">
            <a:avLst/>
          </a:prstGeom>
          <a:noFill/>
          <a:ln>
            <a:noFill/>
          </a:ln>
        </p:spPr>
      </p:pic>
      <p:pic>
        <p:nvPicPr>
          <p:cNvPr id="223" name="Google Shape;223;p31"/>
          <p:cNvPicPr preferRelativeResize="0"/>
          <p:nvPr/>
        </p:nvPicPr>
        <p:blipFill>
          <a:blip r:embed="rId13">
            <a:alphaModFix/>
          </a:blip>
          <a:stretch>
            <a:fillRect/>
          </a:stretch>
        </p:blipFill>
        <p:spPr>
          <a:xfrm>
            <a:off x="8301658" y="3606292"/>
            <a:ext cx="620000" cy="651008"/>
          </a:xfrm>
          <a:prstGeom prst="rect">
            <a:avLst/>
          </a:prstGeom>
          <a:noFill/>
          <a:ln>
            <a:noFill/>
          </a:ln>
        </p:spPr>
      </p:pic>
      <p:pic>
        <p:nvPicPr>
          <p:cNvPr descr="Free Antenna Icon - Free Download User Interface Icons | IconScout" id="224" name="Google Shape;224;p31"/>
          <p:cNvPicPr preferRelativeResize="0"/>
          <p:nvPr/>
        </p:nvPicPr>
        <p:blipFill>
          <a:blip r:embed="rId3">
            <a:alphaModFix/>
          </a:blip>
          <a:stretch>
            <a:fillRect/>
          </a:stretch>
        </p:blipFill>
        <p:spPr>
          <a:xfrm>
            <a:off x="790663" y="2409825"/>
            <a:ext cx="533400" cy="533400"/>
          </a:xfrm>
          <a:prstGeom prst="rect">
            <a:avLst/>
          </a:prstGeom>
          <a:noFill/>
          <a:ln>
            <a:noFill/>
          </a:ln>
        </p:spPr>
      </p:pic>
      <p:pic>
        <p:nvPicPr>
          <p:cNvPr descr="Free Antenna Icon - Free Download User Interface Icons | IconScout" id="225" name="Google Shape;225;p31"/>
          <p:cNvPicPr preferRelativeResize="0"/>
          <p:nvPr/>
        </p:nvPicPr>
        <p:blipFill>
          <a:blip r:embed="rId3">
            <a:alphaModFix/>
          </a:blip>
          <a:stretch>
            <a:fillRect/>
          </a:stretch>
        </p:blipFill>
        <p:spPr>
          <a:xfrm>
            <a:off x="1790788" y="2520950"/>
            <a:ext cx="533400" cy="533400"/>
          </a:xfrm>
          <a:prstGeom prst="rect">
            <a:avLst/>
          </a:prstGeom>
          <a:noFill/>
          <a:ln>
            <a:noFill/>
          </a:ln>
        </p:spPr>
      </p:pic>
      <p:pic>
        <p:nvPicPr>
          <p:cNvPr descr="Free Antenna Icon - Free Download User Interface Icons | IconScout" id="226" name="Google Shape;226;p31"/>
          <p:cNvPicPr preferRelativeResize="0"/>
          <p:nvPr/>
        </p:nvPicPr>
        <p:blipFill>
          <a:blip r:embed="rId3">
            <a:alphaModFix/>
          </a:blip>
          <a:stretch>
            <a:fillRect/>
          </a:stretch>
        </p:blipFill>
        <p:spPr>
          <a:xfrm>
            <a:off x="2924263" y="2409825"/>
            <a:ext cx="533400" cy="533400"/>
          </a:xfrm>
          <a:prstGeom prst="rect">
            <a:avLst/>
          </a:prstGeom>
          <a:noFill/>
          <a:ln>
            <a:noFill/>
          </a:ln>
        </p:spPr>
      </p:pic>
      <p:pic>
        <p:nvPicPr>
          <p:cNvPr descr="Free Antenna Icon - Free Download User Interface Icons | IconScout" id="227" name="Google Shape;227;p31"/>
          <p:cNvPicPr preferRelativeResize="0"/>
          <p:nvPr/>
        </p:nvPicPr>
        <p:blipFill>
          <a:blip r:embed="rId3">
            <a:alphaModFix/>
          </a:blip>
          <a:stretch>
            <a:fillRect/>
          </a:stretch>
        </p:blipFill>
        <p:spPr>
          <a:xfrm>
            <a:off x="4124213" y="2514600"/>
            <a:ext cx="533400" cy="533400"/>
          </a:xfrm>
          <a:prstGeom prst="rect">
            <a:avLst/>
          </a:prstGeom>
          <a:noFill/>
          <a:ln>
            <a:noFill/>
          </a:ln>
        </p:spPr>
      </p:pic>
      <p:pic>
        <p:nvPicPr>
          <p:cNvPr descr="Free Antenna Icon - Free Download User Interface Icons | IconScout" id="228" name="Google Shape;228;p31"/>
          <p:cNvPicPr preferRelativeResize="0"/>
          <p:nvPr/>
        </p:nvPicPr>
        <p:blipFill>
          <a:blip r:embed="rId3">
            <a:alphaModFix/>
          </a:blip>
          <a:stretch>
            <a:fillRect/>
          </a:stretch>
        </p:blipFill>
        <p:spPr>
          <a:xfrm>
            <a:off x="5324163" y="2409825"/>
            <a:ext cx="533400" cy="533400"/>
          </a:xfrm>
          <a:prstGeom prst="rect">
            <a:avLst/>
          </a:prstGeom>
          <a:noFill/>
          <a:ln>
            <a:noFill/>
          </a:ln>
        </p:spPr>
      </p:pic>
      <p:pic>
        <p:nvPicPr>
          <p:cNvPr descr="Free Antenna Icon - Free Download User Interface Icons | IconScout" id="229" name="Google Shape;229;p31"/>
          <p:cNvPicPr preferRelativeResize="0"/>
          <p:nvPr/>
        </p:nvPicPr>
        <p:blipFill>
          <a:blip r:embed="rId3">
            <a:alphaModFix/>
          </a:blip>
          <a:stretch>
            <a:fillRect/>
          </a:stretch>
        </p:blipFill>
        <p:spPr>
          <a:xfrm>
            <a:off x="6477087" y="2305050"/>
            <a:ext cx="533400" cy="533400"/>
          </a:xfrm>
          <a:prstGeom prst="rect">
            <a:avLst/>
          </a:prstGeom>
          <a:noFill/>
          <a:ln>
            <a:noFill/>
          </a:ln>
        </p:spPr>
      </p:pic>
      <p:pic>
        <p:nvPicPr>
          <p:cNvPr descr="Free Antenna Icon - Free Download User Interface Icons | IconScout" id="230" name="Google Shape;230;p31"/>
          <p:cNvPicPr preferRelativeResize="0"/>
          <p:nvPr/>
        </p:nvPicPr>
        <p:blipFill>
          <a:blip r:embed="rId3">
            <a:alphaModFix/>
          </a:blip>
          <a:stretch>
            <a:fillRect/>
          </a:stretch>
        </p:blipFill>
        <p:spPr>
          <a:xfrm>
            <a:off x="7467688" y="2278500"/>
            <a:ext cx="533400" cy="533400"/>
          </a:xfrm>
          <a:prstGeom prst="rect">
            <a:avLst/>
          </a:prstGeom>
          <a:noFill/>
          <a:ln>
            <a:noFill/>
          </a:ln>
        </p:spPr>
      </p:pic>
      <p:pic>
        <p:nvPicPr>
          <p:cNvPr descr="Free Antenna Icon - Free Download User Interface Icons | IconScout" id="231" name="Google Shape;231;p31"/>
          <p:cNvPicPr preferRelativeResize="0"/>
          <p:nvPr/>
        </p:nvPicPr>
        <p:blipFill>
          <a:blip r:embed="rId3">
            <a:alphaModFix/>
          </a:blip>
          <a:stretch>
            <a:fillRect/>
          </a:stretch>
        </p:blipFill>
        <p:spPr>
          <a:xfrm>
            <a:off x="8344938" y="1257300"/>
            <a:ext cx="533400" cy="533400"/>
          </a:xfrm>
          <a:prstGeom prst="rect">
            <a:avLst/>
          </a:prstGeom>
          <a:noFill/>
          <a:ln>
            <a:noFill/>
          </a:ln>
        </p:spPr>
      </p:pic>
      <p:pic>
        <p:nvPicPr>
          <p:cNvPr id="232" name="Google Shape;232;p31"/>
          <p:cNvPicPr preferRelativeResize="0"/>
          <p:nvPr/>
        </p:nvPicPr>
        <p:blipFill>
          <a:blip r:embed="rId14">
            <a:alphaModFix/>
          </a:blip>
          <a:stretch>
            <a:fillRect/>
          </a:stretch>
        </p:blipFill>
        <p:spPr>
          <a:xfrm>
            <a:off x="3704699" y="878799"/>
            <a:ext cx="1531027" cy="1531027"/>
          </a:xfrm>
          <a:prstGeom prst="rect">
            <a:avLst/>
          </a:prstGeom>
          <a:noFill/>
          <a:ln>
            <a:noFill/>
          </a:ln>
        </p:spPr>
      </p:pic>
      <p:sp>
        <p:nvSpPr>
          <p:cNvPr id="233" name="Google Shape;233;p31"/>
          <p:cNvSpPr/>
          <p:nvPr/>
        </p:nvSpPr>
        <p:spPr>
          <a:xfrm>
            <a:off x="1114425" y="1296529"/>
            <a:ext cx="2647950" cy="1065650"/>
          </a:xfrm>
          <a:custGeom>
            <a:rect b="b" l="l" r="r" t="t"/>
            <a:pathLst>
              <a:path extrusionOk="0" h="42626" w="105918">
                <a:moveTo>
                  <a:pt x="0" y="42627"/>
                </a:moveTo>
                <a:cubicBezTo>
                  <a:pt x="5144" y="35833"/>
                  <a:pt x="13208" y="7766"/>
                  <a:pt x="30861" y="1860"/>
                </a:cubicBezTo>
                <a:cubicBezTo>
                  <a:pt x="48514" y="-4045"/>
                  <a:pt x="93409" y="6305"/>
                  <a:pt x="105918" y="7194"/>
                </a:cubicBezTo>
              </a:path>
            </a:pathLst>
          </a:custGeom>
          <a:noFill/>
          <a:ln cap="flat" cmpd="sng" w="38100">
            <a:solidFill>
              <a:schemeClr val="dk2"/>
            </a:solidFill>
            <a:prstDash val="solid"/>
            <a:round/>
            <a:headEnd len="med" w="med" type="none"/>
            <a:tailEnd len="med" w="med" type="triangle"/>
          </a:ln>
        </p:spPr>
      </p:sp>
      <p:sp>
        <p:nvSpPr>
          <p:cNvPr id="234" name="Google Shape;234;p31"/>
          <p:cNvSpPr/>
          <p:nvPr/>
        </p:nvSpPr>
        <p:spPr>
          <a:xfrm>
            <a:off x="2133600" y="1747193"/>
            <a:ext cx="1524000" cy="767400"/>
          </a:xfrm>
          <a:custGeom>
            <a:rect b="b" l="l" r="r" t="t"/>
            <a:pathLst>
              <a:path extrusionOk="0" h="30696" w="60960">
                <a:moveTo>
                  <a:pt x="0" y="30696"/>
                </a:moveTo>
                <a:cubicBezTo>
                  <a:pt x="3366" y="25934"/>
                  <a:pt x="10033" y="6820"/>
                  <a:pt x="20193" y="2121"/>
                </a:cubicBezTo>
                <a:cubicBezTo>
                  <a:pt x="30353" y="-2578"/>
                  <a:pt x="54166" y="2439"/>
                  <a:pt x="60960" y="2502"/>
                </a:cubicBezTo>
              </a:path>
            </a:pathLst>
          </a:custGeom>
          <a:noFill/>
          <a:ln cap="flat" cmpd="sng" w="38100">
            <a:solidFill>
              <a:schemeClr val="dk2"/>
            </a:solidFill>
            <a:prstDash val="solid"/>
            <a:round/>
            <a:headEnd len="med" w="med" type="none"/>
            <a:tailEnd len="med" w="med" type="triangle"/>
          </a:ln>
        </p:spPr>
      </p:sp>
      <p:sp>
        <p:nvSpPr>
          <p:cNvPr id="235" name="Google Shape;235;p31"/>
          <p:cNvSpPr/>
          <p:nvPr/>
        </p:nvSpPr>
        <p:spPr>
          <a:xfrm>
            <a:off x="3324225" y="2076450"/>
            <a:ext cx="571500" cy="314325"/>
          </a:xfrm>
          <a:custGeom>
            <a:rect b="b" l="l" r="r" t="t"/>
            <a:pathLst>
              <a:path extrusionOk="0" h="12573" w="22860">
                <a:moveTo>
                  <a:pt x="0" y="12573"/>
                </a:moveTo>
                <a:cubicBezTo>
                  <a:pt x="1651" y="10922"/>
                  <a:pt x="6096" y="4763"/>
                  <a:pt x="9906" y="2667"/>
                </a:cubicBezTo>
                <a:cubicBezTo>
                  <a:pt x="13716" y="572"/>
                  <a:pt x="20701" y="445"/>
                  <a:pt x="22860" y="0"/>
                </a:cubicBezTo>
              </a:path>
            </a:pathLst>
          </a:custGeom>
          <a:noFill/>
          <a:ln cap="flat" cmpd="sng" w="38100">
            <a:solidFill>
              <a:schemeClr val="dk2"/>
            </a:solidFill>
            <a:prstDash val="solid"/>
            <a:round/>
            <a:headEnd len="med" w="med" type="none"/>
            <a:tailEnd len="med" w="med" type="triangle"/>
          </a:ln>
        </p:spPr>
      </p:sp>
      <p:cxnSp>
        <p:nvCxnSpPr>
          <p:cNvPr id="236" name="Google Shape;236;p31"/>
          <p:cNvCxnSpPr/>
          <p:nvPr/>
        </p:nvCxnSpPr>
        <p:spPr>
          <a:xfrm flipH="1" rot="10800000">
            <a:off x="4400550" y="2133525"/>
            <a:ext cx="55800" cy="619200"/>
          </a:xfrm>
          <a:prstGeom prst="straightConnector1">
            <a:avLst/>
          </a:prstGeom>
          <a:noFill/>
          <a:ln cap="flat" cmpd="sng" w="38100">
            <a:solidFill>
              <a:schemeClr val="dk2"/>
            </a:solidFill>
            <a:prstDash val="solid"/>
            <a:round/>
            <a:headEnd len="med" w="med" type="none"/>
            <a:tailEnd len="med" w="med" type="triangle"/>
          </a:ln>
        </p:spPr>
      </p:cxnSp>
      <p:cxnSp>
        <p:nvCxnSpPr>
          <p:cNvPr id="237" name="Google Shape;237;p31"/>
          <p:cNvCxnSpPr>
            <a:stCxn id="228" idx="0"/>
            <a:endCxn id="232" idx="3"/>
          </p:cNvCxnSpPr>
          <p:nvPr/>
        </p:nvCxnSpPr>
        <p:spPr>
          <a:xfrm flipH="1" rot="5400000">
            <a:off x="5030463" y="1849425"/>
            <a:ext cx="765600" cy="355200"/>
          </a:xfrm>
          <a:prstGeom prst="curvedConnector2">
            <a:avLst/>
          </a:prstGeom>
          <a:noFill/>
          <a:ln cap="flat" cmpd="sng" w="38100">
            <a:solidFill>
              <a:schemeClr val="dk2"/>
            </a:solidFill>
            <a:prstDash val="solid"/>
            <a:round/>
            <a:headEnd len="med" w="med" type="none"/>
            <a:tailEnd len="med" w="med" type="triangle"/>
          </a:ln>
        </p:spPr>
      </p:cxnSp>
      <p:cxnSp>
        <p:nvCxnSpPr>
          <p:cNvPr id="238" name="Google Shape;238;p31"/>
          <p:cNvCxnSpPr>
            <a:stCxn id="229" idx="0"/>
          </p:cNvCxnSpPr>
          <p:nvPr/>
        </p:nvCxnSpPr>
        <p:spPr>
          <a:xfrm flipH="1" rot="5400000">
            <a:off x="5514988" y="1076250"/>
            <a:ext cx="895500" cy="1562100"/>
          </a:xfrm>
          <a:prstGeom prst="curvedConnector2">
            <a:avLst/>
          </a:prstGeom>
          <a:noFill/>
          <a:ln cap="flat" cmpd="sng" w="38100">
            <a:solidFill>
              <a:schemeClr val="dk2"/>
            </a:solidFill>
            <a:prstDash val="solid"/>
            <a:round/>
            <a:headEnd len="med" w="med" type="none"/>
            <a:tailEnd len="med" w="med" type="triangle"/>
          </a:ln>
        </p:spPr>
      </p:cxnSp>
      <p:cxnSp>
        <p:nvCxnSpPr>
          <p:cNvPr id="239" name="Google Shape;239;p31"/>
          <p:cNvCxnSpPr>
            <a:stCxn id="230" idx="0"/>
          </p:cNvCxnSpPr>
          <p:nvPr/>
        </p:nvCxnSpPr>
        <p:spPr>
          <a:xfrm flipH="1" rot="5400000">
            <a:off x="5956888" y="501000"/>
            <a:ext cx="1068900" cy="2486100"/>
          </a:xfrm>
          <a:prstGeom prst="curvedConnector2">
            <a:avLst/>
          </a:prstGeom>
          <a:noFill/>
          <a:ln cap="flat" cmpd="sng" w="38100">
            <a:solidFill>
              <a:schemeClr val="dk2"/>
            </a:solidFill>
            <a:prstDash val="solid"/>
            <a:round/>
            <a:headEnd len="med" w="med" type="none"/>
            <a:tailEnd len="med" w="med" type="triangle"/>
          </a:ln>
        </p:spPr>
      </p:cxnSp>
      <p:cxnSp>
        <p:nvCxnSpPr>
          <p:cNvPr id="240" name="Google Shape;240;p31"/>
          <p:cNvCxnSpPr>
            <a:stCxn id="231" idx="0"/>
          </p:cNvCxnSpPr>
          <p:nvPr/>
        </p:nvCxnSpPr>
        <p:spPr>
          <a:xfrm rot="5400000">
            <a:off x="6510888" y="-767250"/>
            <a:ext cx="76200" cy="4125300"/>
          </a:xfrm>
          <a:prstGeom prst="curvedConnector4">
            <a:avLst>
              <a:gd fmla="val -712500" name="adj1"/>
              <a:gd fmla="val 94460" name="adj2"/>
            </a:avLst>
          </a:prstGeom>
          <a:noFill/>
          <a:ln cap="flat" cmpd="sng" w="38100">
            <a:solidFill>
              <a:schemeClr val="dk2"/>
            </a:solidFill>
            <a:prstDash val="solid"/>
            <a:round/>
            <a:headEnd len="med" w="med" type="none"/>
            <a:tailEnd len="med" w="med" type="triangle"/>
          </a:ln>
        </p:spPr>
      </p:cxnSp>
      <p:sp>
        <p:nvSpPr>
          <p:cNvPr id="241" name="Google Shape;241;p31"/>
          <p:cNvSpPr txBox="1"/>
          <p:nvPr/>
        </p:nvSpPr>
        <p:spPr>
          <a:xfrm>
            <a:off x="1572175" y="1337263"/>
            <a:ext cx="188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endParaRPr>
          </a:p>
        </p:txBody>
      </p:sp>
      <p:pic>
        <p:nvPicPr>
          <p:cNvPr descr="Gray paper scroll | Free SVG" id="242" name="Google Shape;242;p31"/>
          <p:cNvPicPr preferRelativeResize="0"/>
          <p:nvPr/>
        </p:nvPicPr>
        <p:blipFill>
          <a:blip r:embed="rId15">
            <a:alphaModFix/>
          </a:blip>
          <a:stretch>
            <a:fillRect/>
          </a:stretch>
        </p:blipFill>
        <p:spPr>
          <a:xfrm>
            <a:off x="1114416" y="1869858"/>
            <a:ext cx="381033" cy="314325"/>
          </a:xfrm>
          <a:prstGeom prst="rect">
            <a:avLst/>
          </a:prstGeom>
          <a:noFill/>
          <a:ln>
            <a:noFill/>
          </a:ln>
        </p:spPr>
      </p:pic>
      <p:pic>
        <p:nvPicPr>
          <p:cNvPr descr="Gray paper scroll | Free SVG" id="243" name="Google Shape;243;p31"/>
          <p:cNvPicPr preferRelativeResize="0"/>
          <p:nvPr/>
        </p:nvPicPr>
        <p:blipFill>
          <a:blip r:embed="rId15">
            <a:alphaModFix/>
          </a:blip>
          <a:stretch>
            <a:fillRect/>
          </a:stretch>
        </p:blipFill>
        <p:spPr>
          <a:xfrm>
            <a:off x="2247879" y="1869871"/>
            <a:ext cx="381033" cy="314325"/>
          </a:xfrm>
          <a:prstGeom prst="rect">
            <a:avLst/>
          </a:prstGeom>
          <a:noFill/>
          <a:ln>
            <a:noFill/>
          </a:ln>
        </p:spPr>
      </p:pic>
      <p:pic>
        <p:nvPicPr>
          <p:cNvPr descr="Gray paper scroll | Free SVG" id="244" name="Google Shape;244;p31"/>
          <p:cNvPicPr preferRelativeResize="0"/>
          <p:nvPr/>
        </p:nvPicPr>
        <p:blipFill>
          <a:blip r:embed="rId15">
            <a:alphaModFix/>
          </a:blip>
          <a:stretch>
            <a:fillRect/>
          </a:stretch>
        </p:blipFill>
        <p:spPr>
          <a:xfrm>
            <a:off x="2107754" y="1112046"/>
            <a:ext cx="381033" cy="314325"/>
          </a:xfrm>
          <a:prstGeom prst="rect">
            <a:avLst/>
          </a:prstGeom>
          <a:noFill/>
          <a:ln>
            <a:noFill/>
          </a:ln>
        </p:spPr>
      </p:pic>
      <p:pic>
        <p:nvPicPr>
          <p:cNvPr descr="Gray paper scroll | Free SVG" id="245" name="Google Shape;245;p31"/>
          <p:cNvPicPr preferRelativeResize="0"/>
          <p:nvPr/>
        </p:nvPicPr>
        <p:blipFill>
          <a:blip r:embed="rId15">
            <a:alphaModFix/>
          </a:blip>
          <a:stretch>
            <a:fillRect/>
          </a:stretch>
        </p:blipFill>
        <p:spPr>
          <a:xfrm>
            <a:off x="3000466" y="1225296"/>
            <a:ext cx="381033" cy="314325"/>
          </a:xfrm>
          <a:prstGeom prst="rect">
            <a:avLst/>
          </a:prstGeom>
          <a:noFill/>
          <a:ln>
            <a:noFill/>
          </a:ln>
        </p:spPr>
      </p:pic>
      <p:pic>
        <p:nvPicPr>
          <p:cNvPr descr="Gray paper scroll | Free SVG" id="246" name="Google Shape;246;p31"/>
          <p:cNvPicPr preferRelativeResize="0"/>
          <p:nvPr/>
        </p:nvPicPr>
        <p:blipFill>
          <a:blip r:embed="rId15">
            <a:alphaModFix/>
          </a:blip>
          <a:stretch>
            <a:fillRect/>
          </a:stretch>
        </p:blipFill>
        <p:spPr>
          <a:xfrm>
            <a:off x="3219291" y="2076446"/>
            <a:ext cx="381033" cy="314325"/>
          </a:xfrm>
          <a:prstGeom prst="rect">
            <a:avLst/>
          </a:prstGeom>
          <a:noFill/>
          <a:ln>
            <a:noFill/>
          </a:ln>
        </p:spPr>
      </p:pic>
      <p:pic>
        <p:nvPicPr>
          <p:cNvPr descr="Gray paper scroll | Free SVG" id="247" name="Google Shape;247;p31"/>
          <p:cNvPicPr preferRelativeResize="0"/>
          <p:nvPr/>
        </p:nvPicPr>
        <p:blipFill>
          <a:blip r:embed="rId15">
            <a:alphaModFix/>
          </a:blip>
          <a:stretch>
            <a:fillRect/>
          </a:stretch>
        </p:blipFill>
        <p:spPr>
          <a:xfrm>
            <a:off x="4256116" y="2388033"/>
            <a:ext cx="381033" cy="314325"/>
          </a:xfrm>
          <a:prstGeom prst="rect">
            <a:avLst/>
          </a:prstGeom>
          <a:noFill/>
          <a:ln>
            <a:noFill/>
          </a:ln>
        </p:spPr>
      </p:pic>
      <p:pic>
        <p:nvPicPr>
          <p:cNvPr descr="Gray paper scroll | Free SVG" id="248" name="Google Shape;248;p31"/>
          <p:cNvPicPr preferRelativeResize="0"/>
          <p:nvPr/>
        </p:nvPicPr>
        <p:blipFill>
          <a:blip r:embed="rId15">
            <a:alphaModFix/>
          </a:blip>
          <a:stretch>
            <a:fillRect/>
          </a:stretch>
        </p:blipFill>
        <p:spPr>
          <a:xfrm>
            <a:off x="5400354" y="1886171"/>
            <a:ext cx="381033" cy="314325"/>
          </a:xfrm>
          <a:prstGeom prst="rect">
            <a:avLst/>
          </a:prstGeom>
          <a:noFill/>
          <a:ln>
            <a:noFill/>
          </a:ln>
        </p:spPr>
      </p:pic>
      <p:pic>
        <p:nvPicPr>
          <p:cNvPr descr="Gray paper scroll | Free SVG" id="249" name="Google Shape;249;p31"/>
          <p:cNvPicPr preferRelativeResize="0"/>
          <p:nvPr/>
        </p:nvPicPr>
        <p:blipFill>
          <a:blip r:embed="rId15">
            <a:alphaModFix/>
          </a:blip>
          <a:stretch>
            <a:fillRect/>
          </a:stretch>
        </p:blipFill>
        <p:spPr>
          <a:xfrm>
            <a:off x="5662729" y="1362521"/>
            <a:ext cx="381033" cy="314325"/>
          </a:xfrm>
          <a:prstGeom prst="rect">
            <a:avLst/>
          </a:prstGeom>
          <a:noFill/>
          <a:ln>
            <a:noFill/>
          </a:ln>
        </p:spPr>
      </p:pic>
      <p:pic>
        <p:nvPicPr>
          <p:cNvPr descr="Gray paper scroll | Free SVG" id="250" name="Google Shape;250;p31"/>
          <p:cNvPicPr preferRelativeResize="0"/>
          <p:nvPr/>
        </p:nvPicPr>
        <p:blipFill>
          <a:blip r:embed="rId15">
            <a:alphaModFix/>
          </a:blip>
          <a:stretch>
            <a:fillRect/>
          </a:stretch>
        </p:blipFill>
        <p:spPr>
          <a:xfrm>
            <a:off x="6358491" y="1735071"/>
            <a:ext cx="381033" cy="314325"/>
          </a:xfrm>
          <a:prstGeom prst="rect">
            <a:avLst/>
          </a:prstGeom>
          <a:noFill/>
          <a:ln>
            <a:noFill/>
          </a:ln>
        </p:spPr>
      </p:pic>
      <p:pic>
        <p:nvPicPr>
          <p:cNvPr descr="Gray paper scroll | Free SVG" id="251" name="Google Shape;251;p31"/>
          <p:cNvPicPr preferRelativeResize="0"/>
          <p:nvPr/>
        </p:nvPicPr>
        <p:blipFill>
          <a:blip r:embed="rId15">
            <a:alphaModFix/>
          </a:blip>
          <a:stretch>
            <a:fillRect/>
          </a:stretch>
        </p:blipFill>
        <p:spPr>
          <a:xfrm>
            <a:off x="5181691" y="647121"/>
            <a:ext cx="381033" cy="314325"/>
          </a:xfrm>
          <a:prstGeom prst="rect">
            <a:avLst/>
          </a:prstGeom>
          <a:noFill/>
          <a:ln>
            <a:noFill/>
          </a:ln>
        </p:spPr>
      </p:pic>
      <p:pic>
        <p:nvPicPr>
          <p:cNvPr descr="Gray paper scroll | Free SVG" id="252" name="Google Shape;252;p31"/>
          <p:cNvPicPr preferRelativeResize="0"/>
          <p:nvPr/>
        </p:nvPicPr>
        <p:blipFill>
          <a:blip r:embed="rId15">
            <a:alphaModFix/>
          </a:blip>
          <a:stretch>
            <a:fillRect/>
          </a:stretch>
        </p:blipFill>
        <p:spPr>
          <a:xfrm>
            <a:off x="6553279" y="574208"/>
            <a:ext cx="381033" cy="314325"/>
          </a:xfrm>
          <a:prstGeom prst="rect">
            <a:avLst/>
          </a:prstGeom>
          <a:noFill/>
          <a:ln>
            <a:noFill/>
          </a:ln>
        </p:spPr>
      </p:pic>
      <p:pic>
        <p:nvPicPr>
          <p:cNvPr descr="Gray paper scroll | Free SVG" id="253" name="Google Shape;253;p31"/>
          <p:cNvPicPr preferRelativeResize="0"/>
          <p:nvPr/>
        </p:nvPicPr>
        <p:blipFill>
          <a:blip r:embed="rId15">
            <a:alphaModFix/>
          </a:blip>
          <a:stretch>
            <a:fillRect/>
          </a:stretch>
        </p:blipFill>
        <p:spPr>
          <a:xfrm>
            <a:off x="8093404" y="868733"/>
            <a:ext cx="381033" cy="314325"/>
          </a:xfrm>
          <a:prstGeom prst="rect">
            <a:avLst/>
          </a:prstGeom>
          <a:noFill/>
          <a:ln>
            <a:noFill/>
          </a:ln>
        </p:spPr>
      </p:pic>
      <p:pic>
        <p:nvPicPr>
          <p:cNvPr descr="Gray paper scroll | Free SVG" id="254" name="Google Shape;254;p31"/>
          <p:cNvPicPr preferRelativeResize="0"/>
          <p:nvPr/>
        </p:nvPicPr>
        <p:blipFill>
          <a:blip r:embed="rId15">
            <a:alphaModFix/>
          </a:blip>
          <a:stretch>
            <a:fillRect/>
          </a:stretch>
        </p:blipFill>
        <p:spPr>
          <a:xfrm>
            <a:off x="7231541" y="1721808"/>
            <a:ext cx="381033" cy="314325"/>
          </a:xfrm>
          <a:prstGeom prst="rect">
            <a:avLst/>
          </a:prstGeom>
          <a:noFill/>
          <a:ln>
            <a:noFill/>
          </a:ln>
        </p:spPr>
      </p:pic>
      <p:pic>
        <p:nvPicPr>
          <p:cNvPr descr="Gray paper scroll | Free SVG" id="255" name="Google Shape;255;p31"/>
          <p:cNvPicPr preferRelativeResize="0"/>
          <p:nvPr/>
        </p:nvPicPr>
        <p:blipFill>
          <a:blip r:embed="rId15">
            <a:alphaModFix/>
          </a:blip>
          <a:stretch>
            <a:fillRect/>
          </a:stretch>
        </p:blipFill>
        <p:spPr>
          <a:xfrm>
            <a:off x="5977466" y="1032971"/>
            <a:ext cx="381033" cy="314325"/>
          </a:xfrm>
          <a:prstGeom prst="rect">
            <a:avLst/>
          </a:prstGeom>
          <a:noFill/>
          <a:ln>
            <a:noFill/>
          </a:ln>
        </p:spPr>
      </p:pic>
      <p:pic>
        <p:nvPicPr>
          <p:cNvPr descr="Gray paper scroll | Free SVG" id="256" name="Google Shape;256;p31"/>
          <p:cNvPicPr preferRelativeResize="0"/>
          <p:nvPr/>
        </p:nvPicPr>
        <p:blipFill>
          <a:blip r:embed="rId15">
            <a:alphaModFix/>
          </a:blip>
          <a:stretch>
            <a:fillRect/>
          </a:stretch>
        </p:blipFill>
        <p:spPr>
          <a:xfrm>
            <a:off x="4885782" y="4068871"/>
            <a:ext cx="381033" cy="314325"/>
          </a:xfrm>
          <a:prstGeom prst="rect">
            <a:avLst/>
          </a:prstGeom>
          <a:noFill/>
          <a:ln>
            <a:noFill/>
          </a:ln>
        </p:spPr>
      </p:pic>
      <p:sp>
        <p:nvSpPr>
          <p:cNvPr id="257" name="Google Shape;257;p31"/>
          <p:cNvSpPr txBox="1"/>
          <p:nvPr/>
        </p:nvSpPr>
        <p:spPr>
          <a:xfrm>
            <a:off x="5269838" y="3995175"/>
            <a:ext cx="188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700">
                <a:solidFill>
                  <a:schemeClr val="dk1"/>
                </a:solidFill>
              </a:rPr>
              <a:t>Trust Telemetry</a:t>
            </a:r>
            <a:endParaRPr i="1" sz="1700">
              <a:solidFill>
                <a:schemeClr val="dk1"/>
              </a:solidFill>
            </a:endParaRPr>
          </a:p>
        </p:txBody>
      </p:sp>
      <p:pic>
        <p:nvPicPr>
          <p:cNvPr descr="Gray paper scroll | Free SVG" id="258" name="Google Shape;258;p31"/>
          <p:cNvPicPr preferRelativeResize="0"/>
          <p:nvPr/>
        </p:nvPicPr>
        <p:blipFill>
          <a:blip r:embed="rId15">
            <a:alphaModFix/>
          </a:blip>
          <a:stretch>
            <a:fillRect/>
          </a:stretch>
        </p:blipFill>
        <p:spPr>
          <a:xfrm>
            <a:off x="6730741" y="1296521"/>
            <a:ext cx="381033" cy="314325"/>
          </a:xfrm>
          <a:prstGeom prst="rect">
            <a:avLst/>
          </a:prstGeom>
          <a:noFill/>
          <a:ln>
            <a:noFill/>
          </a:ln>
        </p:spPr>
      </p:pic>
      <p:sp>
        <p:nvSpPr>
          <p:cNvPr id="259" name="Google Shape;259;p31"/>
          <p:cNvSpPr txBox="1"/>
          <p:nvPr/>
        </p:nvSpPr>
        <p:spPr>
          <a:xfrm>
            <a:off x="5269849" y="4426700"/>
            <a:ext cx="2905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700">
                <a:solidFill>
                  <a:schemeClr val="dk1"/>
                </a:solidFill>
              </a:rPr>
              <a:t>Attestation Instrumentation</a:t>
            </a:r>
            <a:endParaRPr i="1" sz="1700">
              <a:solidFill>
                <a:schemeClr val="dk1"/>
              </a:solidFill>
            </a:endParaRPr>
          </a:p>
        </p:txBody>
      </p:sp>
      <p:sp>
        <p:nvSpPr>
          <p:cNvPr id="260" name="Google Shape;260;p31"/>
          <p:cNvSpPr txBox="1"/>
          <p:nvPr/>
        </p:nvSpPr>
        <p:spPr>
          <a:xfrm>
            <a:off x="4142150" y="3995188"/>
            <a:ext cx="6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Key:</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Judgment Free Stock Photo - Public Domain Pictures" id="265" name="Google Shape;265;p32"/>
          <p:cNvPicPr preferRelativeResize="0"/>
          <p:nvPr/>
        </p:nvPicPr>
        <p:blipFill>
          <a:blip r:embed="rId3">
            <a:alphaModFix/>
          </a:blip>
          <a:stretch>
            <a:fillRect/>
          </a:stretch>
        </p:blipFill>
        <p:spPr>
          <a:xfrm>
            <a:off x="5715250" y="1601075"/>
            <a:ext cx="3117051" cy="3117051"/>
          </a:xfrm>
          <a:prstGeom prst="rect">
            <a:avLst/>
          </a:prstGeom>
          <a:noFill/>
          <a:ln>
            <a:noFill/>
          </a:ln>
        </p:spPr>
      </p:pic>
      <p:sp>
        <p:nvSpPr>
          <p:cNvPr id="266" name="Google Shape;26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“Trust Telemetry” of the Story</a:t>
            </a:r>
            <a:endParaRPr/>
          </a:p>
        </p:txBody>
      </p:sp>
      <p:sp>
        <p:nvSpPr>
          <p:cNvPr id="267" name="Google Shape;267;p32"/>
          <p:cNvSpPr txBox="1"/>
          <p:nvPr>
            <p:ph idx="1" type="body"/>
          </p:nvPr>
        </p:nvSpPr>
        <p:spPr>
          <a:xfrm>
            <a:off x="399202" y="1147006"/>
            <a:ext cx="8520600" cy="3317400"/>
          </a:xfrm>
          <a:prstGeom prst="rect">
            <a:avLst/>
          </a:prstGeom>
          <a:noFill/>
          <a:ln>
            <a:noFill/>
          </a:ln>
        </p:spPr>
        <p:txBody>
          <a:bodyPr anchorCtr="0" anchor="t" bIns="91425" lIns="91425" spcFirstLastPara="1" rIns="91425" wrap="square" tIns="91425">
            <a:normAutofit/>
          </a:bodyPr>
          <a:lstStyle/>
          <a:p>
            <a:pPr indent="-381000" lvl="0" marL="457200" rtl="0" algn="l">
              <a:lnSpc>
                <a:spcPct val="150000"/>
              </a:lnSpc>
              <a:spcBef>
                <a:spcPts val="0"/>
              </a:spcBef>
              <a:spcAft>
                <a:spcPts val="0"/>
              </a:spcAft>
              <a:buSzPts val="2400"/>
              <a:buChar char="-"/>
            </a:pPr>
            <a:r>
              <a:rPr lang="en" sz="2400"/>
              <a:t>We can start to judge builds against expectations </a:t>
            </a:r>
            <a:endParaRPr sz="2400"/>
          </a:p>
          <a:p>
            <a:pPr indent="-355600" lvl="1" marL="914400" rtl="0" algn="l">
              <a:lnSpc>
                <a:spcPct val="150000"/>
              </a:lnSpc>
              <a:spcBef>
                <a:spcPts val="0"/>
              </a:spcBef>
              <a:spcAft>
                <a:spcPts val="0"/>
              </a:spcAft>
              <a:buSzPts val="2000"/>
              <a:buChar char="-"/>
            </a:pPr>
            <a:r>
              <a:rPr lang="en" sz="2000"/>
              <a:t>Specified through policies</a:t>
            </a:r>
            <a:endParaRPr sz="2000"/>
          </a:p>
          <a:p>
            <a:pPr indent="-355600" lvl="1" marL="914400" rtl="0" algn="l">
              <a:lnSpc>
                <a:spcPct val="150000"/>
              </a:lnSpc>
              <a:spcBef>
                <a:spcPts val="0"/>
              </a:spcBef>
              <a:spcAft>
                <a:spcPts val="0"/>
              </a:spcAft>
              <a:buSzPts val="2000"/>
              <a:buChar char="-"/>
            </a:pPr>
            <a:r>
              <a:rPr lang="en" sz="2000"/>
              <a:t>Policies for each phase or even each step</a:t>
            </a:r>
            <a:endParaRPr sz="2000"/>
          </a:p>
          <a:p>
            <a:pPr indent="-355600" lvl="1" marL="914400" rtl="0" algn="l">
              <a:lnSpc>
                <a:spcPct val="150000"/>
              </a:lnSpc>
              <a:spcBef>
                <a:spcPts val="0"/>
              </a:spcBef>
              <a:spcAft>
                <a:spcPts val="0"/>
              </a:spcAft>
              <a:buSzPts val="2000"/>
              <a:buChar char="-"/>
            </a:pPr>
            <a:r>
              <a:rPr lang="en" sz="2000"/>
              <a:t>Only gate when risk requires</a:t>
            </a:r>
            <a:endParaRPr sz="2000"/>
          </a:p>
          <a:p>
            <a:pPr indent="-355600" lvl="1" marL="914400" rtl="0" algn="l">
              <a:lnSpc>
                <a:spcPct val="150000"/>
              </a:lnSpc>
              <a:spcBef>
                <a:spcPts val="0"/>
              </a:spcBef>
              <a:spcAft>
                <a:spcPts val="0"/>
              </a:spcAft>
              <a:buSzPts val="2000"/>
              <a:buChar char="-"/>
            </a:pPr>
            <a:r>
              <a:rPr lang="en" sz="2000"/>
              <a:t>Manual review when things look strange?</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Daily Trust Telemetry</a:t>
            </a:r>
            <a:endParaRPr/>
          </a:p>
        </p:txBody>
      </p:sp>
      <p:pic>
        <p:nvPicPr>
          <p:cNvPr id="273" name="Google Shape;273;p33"/>
          <p:cNvPicPr preferRelativeResize="0"/>
          <p:nvPr/>
        </p:nvPicPr>
        <p:blipFill>
          <a:blip r:embed="rId3">
            <a:alphaModFix/>
          </a:blip>
          <a:stretch>
            <a:fillRect/>
          </a:stretch>
        </p:blipFill>
        <p:spPr>
          <a:xfrm>
            <a:off x="311700" y="2314575"/>
            <a:ext cx="1465400" cy="1465400"/>
          </a:xfrm>
          <a:prstGeom prst="rect">
            <a:avLst/>
          </a:prstGeom>
          <a:noFill/>
          <a:ln>
            <a:noFill/>
          </a:ln>
        </p:spPr>
      </p:pic>
      <p:pic>
        <p:nvPicPr>
          <p:cNvPr id="274" name="Google Shape;274;p33"/>
          <p:cNvPicPr preferRelativeResize="0"/>
          <p:nvPr/>
        </p:nvPicPr>
        <p:blipFill>
          <a:blip r:embed="rId4">
            <a:alphaModFix/>
          </a:blip>
          <a:stretch>
            <a:fillRect/>
          </a:stretch>
        </p:blipFill>
        <p:spPr>
          <a:xfrm>
            <a:off x="4675325" y="717688"/>
            <a:ext cx="3820975" cy="3820975"/>
          </a:xfrm>
          <a:prstGeom prst="rect">
            <a:avLst/>
          </a:prstGeom>
          <a:noFill/>
          <a:ln>
            <a:noFill/>
          </a:ln>
        </p:spPr>
      </p:pic>
      <p:pic>
        <p:nvPicPr>
          <p:cNvPr id="275" name="Google Shape;275;p33"/>
          <p:cNvPicPr preferRelativeResize="0"/>
          <p:nvPr/>
        </p:nvPicPr>
        <p:blipFill>
          <a:blip r:embed="rId5">
            <a:alphaModFix/>
          </a:blip>
          <a:stretch>
            <a:fillRect/>
          </a:stretch>
        </p:blipFill>
        <p:spPr>
          <a:xfrm rot="3590211">
            <a:off x="1503500" y="1265375"/>
            <a:ext cx="2257425" cy="2257425"/>
          </a:xfrm>
          <a:prstGeom prst="rect">
            <a:avLst/>
          </a:prstGeom>
          <a:noFill/>
          <a:ln>
            <a:noFill/>
          </a:ln>
        </p:spPr>
      </p:pic>
      <p:pic>
        <p:nvPicPr>
          <p:cNvPr id="276" name="Google Shape;276;p33"/>
          <p:cNvPicPr preferRelativeResize="0"/>
          <p:nvPr/>
        </p:nvPicPr>
        <p:blipFill>
          <a:blip r:embed="rId6">
            <a:alphaModFix/>
          </a:blip>
          <a:stretch>
            <a:fillRect/>
          </a:stretch>
        </p:blipFill>
        <p:spPr>
          <a:xfrm>
            <a:off x="6090513" y="1962150"/>
            <a:ext cx="990600" cy="990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Daily Trust Telemetry</a:t>
            </a:r>
            <a:endParaRPr/>
          </a:p>
        </p:txBody>
      </p:sp>
      <p:pic>
        <p:nvPicPr>
          <p:cNvPr id="282" name="Google Shape;282;p34"/>
          <p:cNvPicPr preferRelativeResize="0"/>
          <p:nvPr/>
        </p:nvPicPr>
        <p:blipFill>
          <a:blip r:embed="rId3">
            <a:alphaModFix/>
          </a:blip>
          <a:stretch>
            <a:fillRect/>
          </a:stretch>
        </p:blipFill>
        <p:spPr>
          <a:xfrm>
            <a:off x="238125" y="1017725"/>
            <a:ext cx="3820975" cy="3820975"/>
          </a:xfrm>
          <a:prstGeom prst="rect">
            <a:avLst/>
          </a:prstGeom>
          <a:noFill/>
          <a:ln>
            <a:noFill/>
          </a:ln>
        </p:spPr>
      </p:pic>
      <p:pic>
        <p:nvPicPr>
          <p:cNvPr id="283" name="Google Shape;283;p34"/>
          <p:cNvPicPr preferRelativeResize="0"/>
          <p:nvPr/>
        </p:nvPicPr>
        <p:blipFill>
          <a:blip r:embed="rId4">
            <a:alphaModFix/>
          </a:blip>
          <a:stretch>
            <a:fillRect/>
          </a:stretch>
        </p:blipFill>
        <p:spPr>
          <a:xfrm>
            <a:off x="6477000" y="380450"/>
            <a:ext cx="2781300" cy="2781300"/>
          </a:xfrm>
          <a:prstGeom prst="rect">
            <a:avLst/>
          </a:prstGeom>
          <a:noFill/>
          <a:ln>
            <a:noFill/>
          </a:ln>
        </p:spPr>
      </p:pic>
      <p:pic>
        <p:nvPicPr>
          <p:cNvPr id="284" name="Google Shape;284;p34"/>
          <p:cNvPicPr preferRelativeResize="0"/>
          <p:nvPr/>
        </p:nvPicPr>
        <p:blipFill>
          <a:blip r:embed="rId5">
            <a:alphaModFix/>
          </a:blip>
          <a:stretch>
            <a:fillRect/>
          </a:stretch>
        </p:blipFill>
        <p:spPr>
          <a:xfrm rot="3380080">
            <a:off x="3674266" y="873364"/>
            <a:ext cx="1795467" cy="1795467"/>
          </a:xfrm>
          <a:prstGeom prst="rect">
            <a:avLst/>
          </a:prstGeom>
          <a:noFill/>
          <a:ln>
            <a:noFill/>
          </a:ln>
        </p:spPr>
      </p:pic>
      <p:pic>
        <p:nvPicPr>
          <p:cNvPr id="285" name="Google Shape;285;p34"/>
          <p:cNvPicPr preferRelativeResize="0"/>
          <p:nvPr/>
        </p:nvPicPr>
        <p:blipFill>
          <a:blip r:embed="rId6">
            <a:alphaModFix/>
          </a:blip>
          <a:stretch>
            <a:fillRect/>
          </a:stretch>
        </p:blipFill>
        <p:spPr>
          <a:xfrm>
            <a:off x="7654527" y="2571739"/>
            <a:ext cx="426225" cy="426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Signals of Trust</a:t>
            </a:r>
            <a:endParaRPr/>
          </a:p>
        </p:txBody>
      </p:sp>
      <p:sp>
        <p:nvSpPr>
          <p:cNvPr id="291" name="Google Shape;291;p35"/>
          <p:cNvSpPr txBox="1"/>
          <p:nvPr>
            <p:ph idx="1" type="body"/>
          </p:nvPr>
        </p:nvSpPr>
        <p:spPr>
          <a:xfrm>
            <a:off x="399202" y="1147006"/>
            <a:ext cx="8520600" cy="3317400"/>
          </a:xfrm>
          <a:prstGeom prst="rect">
            <a:avLst/>
          </a:prstGeom>
          <a:noFill/>
          <a:ln>
            <a:noFill/>
          </a:ln>
        </p:spPr>
        <p:txBody>
          <a:bodyPr anchorCtr="0" anchor="t" bIns="91425" lIns="91425" spcFirstLastPara="1" rIns="91425" wrap="square" tIns="91425">
            <a:normAutofit/>
          </a:bodyPr>
          <a:lstStyle/>
          <a:p>
            <a:pPr indent="-374650" lvl="0" marL="457200" rtl="0" algn="l">
              <a:lnSpc>
                <a:spcPct val="150000"/>
              </a:lnSpc>
              <a:spcBef>
                <a:spcPts val="0"/>
              </a:spcBef>
              <a:spcAft>
                <a:spcPts val="0"/>
              </a:spcAft>
              <a:buSzPts val="2300"/>
              <a:buChar char="-"/>
            </a:pPr>
            <a:r>
              <a:rPr lang="en" sz="2300"/>
              <a:t>A snapshot of SDL</a:t>
            </a:r>
            <a:r>
              <a:rPr lang="en" sz="2300"/>
              <a:t>C </a:t>
            </a:r>
            <a:endParaRPr sz="2300"/>
          </a:p>
          <a:p>
            <a:pPr indent="-374650" lvl="0" marL="457200" rtl="0" algn="l">
              <a:lnSpc>
                <a:spcPct val="150000"/>
              </a:lnSpc>
              <a:spcBef>
                <a:spcPts val="0"/>
              </a:spcBef>
              <a:spcAft>
                <a:spcPts val="0"/>
              </a:spcAft>
              <a:buSzPts val="2300"/>
              <a:buChar char="-"/>
            </a:pPr>
            <a:r>
              <a:rPr lang="en" sz="2300"/>
              <a:t>Each signal is a statement</a:t>
            </a:r>
            <a:endParaRPr sz="2300"/>
          </a:p>
          <a:p>
            <a:pPr indent="-349250" lvl="1" marL="914400" rtl="0" algn="l">
              <a:lnSpc>
                <a:spcPct val="150000"/>
              </a:lnSpc>
              <a:spcBef>
                <a:spcPts val="0"/>
              </a:spcBef>
              <a:spcAft>
                <a:spcPts val="0"/>
              </a:spcAft>
              <a:buSzPts val="1900"/>
              <a:buChar char="-"/>
            </a:pPr>
            <a:r>
              <a:rPr lang="en" sz="1900"/>
              <a:t>Something we expect to happen</a:t>
            </a:r>
            <a:endParaRPr sz="1900"/>
          </a:p>
          <a:p>
            <a:pPr indent="-349250" lvl="1" marL="914400" rtl="0" algn="l">
              <a:lnSpc>
                <a:spcPct val="150000"/>
              </a:lnSpc>
              <a:spcBef>
                <a:spcPts val="0"/>
              </a:spcBef>
              <a:spcAft>
                <a:spcPts val="0"/>
              </a:spcAft>
              <a:buSzPts val="1900"/>
              <a:buChar char="-"/>
            </a:pPr>
            <a:r>
              <a:rPr lang="en" sz="1900"/>
              <a:t>But it must be instrumented!</a:t>
            </a:r>
            <a:endParaRPr sz="1900"/>
          </a:p>
          <a:p>
            <a:pPr indent="-374650" lvl="0" marL="457200" rtl="0" algn="l">
              <a:lnSpc>
                <a:spcPct val="150000"/>
              </a:lnSpc>
              <a:spcBef>
                <a:spcPts val="0"/>
              </a:spcBef>
              <a:spcAft>
                <a:spcPts val="0"/>
              </a:spcAft>
              <a:buSzPts val="2300"/>
              <a:buChar char="-"/>
            </a:pPr>
            <a:r>
              <a:rPr lang="en" sz="2300"/>
              <a:t>The statements are “attested” to </a:t>
            </a:r>
            <a:endParaRPr sz="2300"/>
          </a:p>
          <a:p>
            <a:pPr indent="-349250" lvl="1" marL="914400" rtl="0" algn="l">
              <a:lnSpc>
                <a:spcPct val="150000"/>
              </a:lnSpc>
              <a:spcBef>
                <a:spcPts val="0"/>
              </a:spcBef>
              <a:spcAft>
                <a:spcPts val="0"/>
              </a:spcAft>
              <a:buSzPts val="1900"/>
              <a:buChar char="-"/>
            </a:pPr>
            <a:r>
              <a:rPr lang="en" sz="1900"/>
              <a:t>Just like testifying to a statement in a court</a:t>
            </a:r>
            <a:endParaRPr sz="1900"/>
          </a:p>
        </p:txBody>
      </p:sp>
      <p:pic>
        <p:nvPicPr>
          <p:cNvPr id="292" name="Google Shape;292;p35"/>
          <p:cNvPicPr preferRelativeResize="0"/>
          <p:nvPr/>
        </p:nvPicPr>
        <p:blipFill>
          <a:blip r:embed="rId3">
            <a:alphaModFix/>
          </a:blip>
          <a:stretch>
            <a:fillRect/>
          </a:stretch>
        </p:blipFill>
        <p:spPr>
          <a:xfrm>
            <a:off x="6072388" y="762300"/>
            <a:ext cx="2911736" cy="2862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Attestations provide the context</a:t>
            </a:r>
            <a:endParaRPr/>
          </a:p>
        </p:txBody>
      </p:sp>
      <p:sp>
        <p:nvSpPr>
          <p:cNvPr id="298" name="Google Shape;298;p36"/>
          <p:cNvSpPr txBox="1"/>
          <p:nvPr/>
        </p:nvSpPr>
        <p:spPr>
          <a:xfrm>
            <a:off x="419100" y="1162050"/>
            <a:ext cx="5022300" cy="25551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dk2"/>
              </a:buClr>
              <a:buSzPts val="2200"/>
              <a:buChar char="-"/>
            </a:pPr>
            <a:r>
              <a:rPr lang="en" sz="2200">
                <a:solidFill>
                  <a:schemeClr val="dk2"/>
                </a:solidFill>
              </a:rPr>
              <a:t>Individually, they provide little trust</a:t>
            </a:r>
            <a:endParaRPr sz="2200">
              <a:solidFill>
                <a:schemeClr val="dk2"/>
              </a:solidFill>
            </a:endParaRPr>
          </a:p>
          <a:p>
            <a:pPr indent="-368300" lvl="0" marL="457200" rtl="0" algn="l">
              <a:lnSpc>
                <a:spcPct val="150000"/>
              </a:lnSpc>
              <a:spcBef>
                <a:spcPts val="0"/>
              </a:spcBef>
              <a:spcAft>
                <a:spcPts val="0"/>
              </a:spcAft>
              <a:buClr>
                <a:schemeClr val="dk2"/>
              </a:buClr>
              <a:buSzPts val="2200"/>
              <a:buChar char="-"/>
            </a:pPr>
            <a:r>
              <a:rPr lang="en" sz="2200">
                <a:solidFill>
                  <a:schemeClr val="dk2"/>
                </a:solidFill>
              </a:rPr>
              <a:t>In aggregate, s</a:t>
            </a:r>
            <a:r>
              <a:rPr lang="en" sz="2200">
                <a:solidFill>
                  <a:schemeClr val="dk2"/>
                </a:solidFill>
              </a:rPr>
              <a:t>tronger</a:t>
            </a:r>
            <a:r>
              <a:rPr lang="en" sz="2200">
                <a:solidFill>
                  <a:schemeClr val="dk2"/>
                </a:solidFill>
              </a:rPr>
              <a:t> than the sum of their parts</a:t>
            </a:r>
            <a:endParaRPr sz="2200">
              <a:solidFill>
                <a:schemeClr val="dk2"/>
              </a:solidFill>
            </a:endParaRPr>
          </a:p>
          <a:p>
            <a:pPr indent="-368300" lvl="0" marL="457200" rtl="0" algn="l">
              <a:lnSpc>
                <a:spcPct val="150000"/>
              </a:lnSpc>
              <a:spcBef>
                <a:spcPts val="0"/>
              </a:spcBef>
              <a:spcAft>
                <a:spcPts val="0"/>
              </a:spcAft>
              <a:buClr>
                <a:schemeClr val="dk2"/>
              </a:buClr>
              <a:buSzPts val="2200"/>
              <a:buChar char="-"/>
            </a:pPr>
            <a:r>
              <a:rPr lang="en" sz="2200">
                <a:solidFill>
                  <a:schemeClr val="dk2"/>
                </a:solidFill>
              </a:rPr>
              <a:t>Brings picture into focus</a:t>
            </a:r>
            <a:endParaRPr sz="2200">
              <a:solidFill>
                <a:schemeClr val="dk2"/>
              </a:solidFill>
            </a:endParaRPr>
          </a:p>
          <a:p>
            <a:pPr indent="-368300" lvl="0" marL="457200" rtl="0" algn="l">
              <a:lnSpc>
                <a:spcPct val="150000"/>
              </a:lnSpc>
              <a:spcBef>
                <a:spcPts val="0"/>
              </a:spcBef>
              <a:spcAft>
                <a:spcPts val="0"/>
              </a:spcAft>
              <a:buClr>
                <a:schemeClr val="dk2"/>
              </a:buClr>
              <a:buSzPts val="2200"/>
              <a:buChar char="-"/>
            </a:pPr>
            <a:r>
              <a:rPr lang="en" sz="2200">
                <a:solidFill>
                  <a:schemeClr val="dk2"/>
                </a:solidFill>
              </a:rPr>
              <a:t>More context = Smarter Decisions</a:t>
            </a:r>
            <a:endParaRPr sz="2200">
              <a:solidFill>
                <a:schemeClr val="dk2"/>
              </a:solidFill>
            </a:endParaRPr>
          </a:p>
        </p:txBody>
      </p:sp>
      <p:pic>
        <p:nvPicPr>
          <p:cNvPr id="299" name="Google Shape;299;p36"/>
          <p:cNvPicPr preferRelativeResize="0"/>
          <p:nvPr/>
        </p:nvPicPr>
        <p:blipFill>
          <a:blip r:embed="rId3">
            <a:alphaModFix/>
          </a:blip>
          <a:stretch>
            <a:fillRect/>
          </a:stretch>
        </p:blipFill>
        <p:spPr>
          <a:xfrm>
            <a:off x="6210300" y="1083250"/>
            <a:ext cx="2933700" cy="195848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Attestations bridge the diversity</a:t>
            </a:r>
            <a:endParaRPr/>
          </a:p>
        </p:txBody>
      </p:sp>
      <p:pic>
        <p:nvPicPr>
          <p:cNvPr id="305" name="Google Shape;305;p37"/>
          <p:cNvPicPr preferRelativeResize="0"/>
          <p:nvPr/>
        </p:nvPicPr>
        <p:blipFill rotWithShape="1">
          <a:blip r:embed="rId3">
            <a:alphaModFix/>
          </a:blip>
          <a:srcRect b="35800" l="72481" r="7837" t="21288"/>
          <a:stretch/>
        </p:blipFill>
        <p:spPr>
          <a:xfrm>
            <a:off x="2733274" y="1743000"/>
            <a:ext cx="2643525" cy="2343100"/>
          </a:xfrm>
          <a:prstGeom prst="rect">
            <a:avLst/>
          </a:prstGeom>
          <a:noFill/>
          <a:ln>
            <a:noFill/>
          </a:ln>
        </p:spPr>
      </p:pic>
      <p:pic>
        <p:nvPicPr>
          <p:cNvPr id="306" name="Google Shape;306;p37"/>
          <p:cNvPicPr preferRelativeResize="0"/>
          <p:nvPr/>
        </p:nvPicPr>
        <p:blipFill>
          <a:blip r:embed="rId4">
            <a:alphaModFix/>
          </a:blip>
          <a:stretch>
            <a:fillRect/>
          </a:stretch>
        </p:blipFill>
        <p:spPr>
          <a:xfrm>
            <a:off x="1853925" y="3133600"/>
            <a:ext cx="879350" cy="1171375"/>
          </a:xfrm>
          <a:prstGeom prst="rect">
            <a:avLst/>
          </a:prstGeom>
          <a:noFill/>
          <a:ln>
            <a:noFill/>
          </a:ln>
        </p:spPr>
      </p:pic>
      <p:pic>
        <p:nvPicPr>
          <p:cNvPr id="307" name="Google Shape;307;p37"/>
          <p:cNvPicPr preferRelativeResize="0"/>
          <p:nvPr/>
        </p:nvPicPr>
        <p:blipFill>
          <a:blip r:embed="rId5">
            <a:alphaModFix/>
          </a:blip>
          <a:stretch>
            <a:fillRect/>
          </a:stretch>
        </p:blipFill>
        <p:spPr>
          <a:xfrm>
            <a:off x="1256076" y="1743000"/>
            <a:ext cx="1116323" cy="1171375"/>
          </a:xfrm>
          <a:prstGeom prst="rect">
            <a:avLst/>
          </a:prstGeom>
          <a:noFill/>
          <a:ln>
            <a:noFill/>
          </a:ln>
        </p:spPr>
      </p:pic>
      <p:pic>
        <p:nvPicPr>
          <p:cNvPr id="308" name="Google Shape;308;p37"/>
          <p:cNvPicPr preferRelativeResize="0"/>
          <p:nvPr/>
        </p:nvPicPr>
        <p:blipFill>
          <a:blip r:embed="rId6">
            <a:alphaModFix/>
          </a:blip>
          <a:stretch>
            <a:fillRect/>
          </a:stretch>
        </p:blipFill>
        <p:spPr>
          <a:xfrm>
            <a:off x="2446725" y="1276875"/>
            <a:ext cx="664350" cy="791000"/>
          </a:xfrm>
          <a:prstGeom prst="rect">
            <a:avLst/>
          </a:prstGeom>
          <a:noFill/>
          <a:ln>
            <a:noFill/>
          </a:ln>
        </p:spPr>
      </p:pic>
      <p:pic>
        <p:nvPicPr>
          <p:cNvPr id="309" name="Google Shape;309;p37"/>
          <p:cNvPicPr preferRelativeResize="0"/>
          <p:nvPr/>
        </p:nvPicPr>
        <p:blipFill>
          <a:blip r:embed="rId7">
            <a:alphaModFix/>
          </a:blip>
          <a:stretch>
            <a:fillRect/>
          </a:stretch>
        </p:blipFill>
        <p:spPr>
          <a:xfrm>
            <a:off x="5604450" y="1384129"/>
            <a:ext cx="1116325" cy="966745"/>
          </a:xfrm>
          <a:prstGeom prst="rect">
            <a:avLst/>
          </a:prstGeom>
          <a:noFill/>
          <a:ln>
            <a:noFill/>
          </a:ln>
        </p:spPr>
      </p:pic>
      <p:pic>
        <p:nvPicPr>
          <p:cNvPr id="310" name="Google Shape;310;p37"/>
          <p:cNvPicPr preferRelativeResize="0"/>
          <p:nvPr/>
        </p:nvPicPr>
        <p:blipFill>
          <a:blip r:embed="rId8">
            <a:alphaModFix/>
          </a:blip>
          <a:stretch>
            <a:fillRect/>
          </a:stretch>
        </p:blipFill>
        <p:spPr>
          <a:xfrm>
            <a:off x="5829386" y="2350875"/>
            <a:ext cx="1450491" cy="966751"/>
          </a:xfrm>
          <a:prstGeom prst="rect">
            <a:avLst/>
          </a:prstGeom>
          <a:noFill/>
          <a:ln>
            <a:noFill/>
          </a:ln>
        </p:spPr>
      </p:pic>
      <p:pic>
        <p:nvPicPr>
          <p:cNvPr id="311" name="Google Shape;311;p37"/>
          <p:cNvPicPr preferRelativeResize="0"/>
          <p:nvPr/>
        </p:nvPicPr>
        <p:blipFill>
          <a:blip r:embed="rId9">
            <a:alphaModFix/>
          </a:blip>
          <a:stretch>
            <a:fillRect/>
          </a:stretch>
        </p:blipFill>
        <p:spPr>
          <a:xfrm>
            <a:off x="5829373" y="3317625"/>
            <a:ext cx="879350" cy="879350"/>
          </a:xfrm>
          <a:prstGeom prst="rect">
            <a:avLst/>
          </a:prstGeom>
          <a:noFill/>
          <a:ln>
            <a:noFill/>
          </a:ln>
        </p:spPr>
      </p:pic>
      <p:pic>
        <p:nvPicPr>
          <p:cNvPr id="312" name="Google Shape;312;p37"/>
          <p:cNvPicPr preferRelativeResize="0"/>
          <p:nvPr/>
        </p:nvPicPr>
        <p:blipFill>
          <a:blip r:embed="rId10">
            <a:alphaModFix/>
          </a:blip>
          <a:stretch>
            <a:fillRect/>
          </a:stretch>
        </p:blipFill>
        <p:spPr>
          <a:xfrm>
            <a:off x="4305118" y="1159525"/>
            <a:ext cx="806431" cy="802425"/>
          </a:xfrm>
          <a:prstGeom prst="rect">
            <a:avLst/>
          </a:prstGeom>
          <a:noFill/>
          <a:ln>
            <a:noFill/>
          </a:ln>
        </p:spPr>
      </p:pic>
      <p:cxnSp>
        <p:nvCxnSpPr>
          <p:cNvPr id="313" name="Google Shape;313;p37"/>
          <p:cNvCxnSpPr>
            <a:stCxn id="308" idx="3"/>
          </p:cNvCxnSpPr>
          <p:nvPr/>
        </p:nvCxnSpPr>
        <p:spPr>
          <a:xfrm>
            <a:off x="3111075" y="1672375"/>
            <a:ext cx="636900" cy="1005600"/>
          </a:xfrm>
          <a:prstGeom prst="straightConnector1">
            <a:avLst/>
          </a:prstGeom>
          <a:noFill/>
          <a:ln cap="flat" cmpd="sng" w="28575">
            <a:solidFill>
              <a:schemeClr val="dk2"/>
            </a:solidFill>
            <a:prstDash val="solid"/>
            <a:round/>
            <a:headEnd len="med" w="med" type="none"/>
            <a:tailEnd len="med" w="med" type="triangle"/>
          </a:ln>
        </p:spPr>
      </p:cxnSp>
      <p:cxnSp>
        <p:nvCxnSpPr>
          <p:cNvPr id="314" name="Google Shape;314;p37"/>
          <p:cNvCxnSpPr>
            <a:stCxn id="307" idx="3"/>
          </p:cNvCxnSpPr>
          <p:nvPr/>
        </p:nvCxnSpPr>
        <p:spPr>
          <a:xfrm>
            <a:off x="2372400" y="2328687"/>
            <a:ext cx="1237500" cy="425400"/>
          </a:xfrm>
          <a:prstGeom prst="straightConnector1">
            <a:avLst/>
          </a:prstGeom>
          <a:noFill/>
          <a:ln cap="flat" cmpd="sng" w="28575">
            <a:solidFill>
              <a:schemeClr val="dk2"/>
            </a:solidFill>
            <a:prstDash val="solid"/>
            <a:round/>
            <a:headEnd len="med" w="med" type="none"/>
            <a:tailEnd len="med" w="med" type="triangle"/>
          </a:ln>
        </p:spPr>
      </p:cxnSp>
      <p:cxnSp>
        <p:nvCxnSpPr>
          <p:cNvPr id="315" name="Google Shape;315;p37"/>
          <p:cNvCxnSpPr>
            <a:stCxn id="306" idx="3"/>
          </p:cNvCxnSpPr>
          <p:nvPr/>
        </p:nvCxnSpPr>
        <p:spPr>
          <a:xfrm flipH="1" rot="10800000">
            <a:off x="2733275" y="2878087"/>
            <a:ext cx="987000" cy="841200"/>
          </a:xfrm>
          <a:prstGeom prst="straightConnector1">
            <a:avLst/>
          </a:prstGeom>
          <a:noFill/>
          <a:ln cap="flat" cmpd="sng" w="28575">
            <a:solidFill>
              <a:schemeClr val="dk2"/>
            </a:solidFill>
            <a:prstDash val="solid"/>
            <a:round/>
            <a:headEnd len="med" w="med" type="none"/>
            <a:tailEnd len="med" w="med" type="triangle"/>
          </a:ln>
        </p:spPr>
      </p:cxnSp>
      <p:cxnSp>
        <p:nvCxnSpPr>
          <p:cNvPr id="316" name="Google Shape;316;p37"/>
          <p:cNvCxnSpPr>
            <a:stCxn id="312" idx="1"/>
          </p:cNvCxnSpPr>
          <p:nvPr/>
        </p:nvCxnSpPr>
        <p:spPr>
          <a:xfrm flipH="1">
            <a:off x="3851518" y="1560737"/>
            <a:ext cx="453600" cy="1255200"/>
          </a:xfrm>
          <a:prstGeom prst="straightConnector1">
            <a:avLst/>
          </a:prstGeom>
          <a:noFill/>
          <a:ln cap="flat" cmpd="sng" w="28575">
            <a:solidFill>
              <a:schemeClr val="dk2"/>
            </a:solidFill>
            <a:prstDash val="solid"/>
            <a:round/>
            <a:headEnd len="med" w="med" type="none"/>
            <a:tailEnd len="med" w="med" type="triangle"/>
          </a:ln>
        </p:spPr>
      </p:cxnSp>
      <p:cxnSp>
        <p:nvCxnSpPr>
          <p:cNvPr id="317" name="Google Shape;317;p37"/>
          <p:cNvCxnSpPr>
            <a:stCxn id="309" idx="1"/>
          </p:cNvCxnSpPr>
          <p:nvPr/>
        </p:nvCxnSpPr>
        <p:spPr>
          <a:xfrm flipH="1">
            <a:off x="3975750" y="1867501"/>
            <a:ext cx="1628700" cy="969300"/>
          </a:xfrm>
          <a:prstGeom prst="straightConnector1">
            <a:avLst/>
          </a:prstGeom>
          <a:noFill/>
          <a:ln cap="flat" cmpd="sng" w="28575">
            <a:solidFill>
              <a:schemeClr val="dk2"/>
            </a:solidFill>
            <a:prstDash val="solid"/>
            <a:round/>
            <a:headEnd len="med" w="med" type="none"/>
            <a:tailEnd len="med" w="med" type="triangle"/>
          </a:ln>
        </p:spPr>
      </p:cxnSp>
      <p:cxnSp>
        <p:nvCxnSpPr>
          <p:cNvPr id="318" name="Google Shape;318;p37"/>
          <p:cNvCxnSpPr>
            <a:stCxn id="310" idx="1"/>
          </p:cNvCxnSpPr>
          <p:nvPr/>
        </p:nvCxnSpPr>
        <p:spPr>
          <a:xfrm flipH="1">
            <a:off x="3865286" y="2834251"/>
            <a:ext cx="1964100" cy="369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7"/>
          <p:cNvCxnSpPr>
            <a:stCxn id="311" idx="1"/>
          </p:cNvCxnSpPr>
          <p:nvPr/>
        </p:nvCxnSpPr>
        <p:spPr>
          <a:xfrm rot="10800000">
            <a:off x="3865273" y="2912800"/>
            <a:ext cx="1964100" cy="844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8"/>
          <p:cNvPicPr preferRelativeResize="0"/>
          <p:nvPr/>
        </p:nvPicPr>
        <p:blipFill>
          <a:blip r:embed="rId3">
            <a:alphaModFix/>
          </a:blip>
          <a:stretch>
            <a:fillRect/>
          </a:stretch>
        </p:blipFill>
        <p:spPr>
          <a:xfrm>
            <a:off x="311700" y="699231"/>
            <a:ext cx="6200252" cy="3177625"/>
          </a:xfrm>
          <a:prstGeom prst="rect">
            <a:avLst/>
          </a:prstGeom>
          <a:noFill/>
          <a:ln>
            <a:noFill/>
          </a:ln>
        </p:spPr>
      </p:pic>
      <p:sp>
        <p:nvSpPr>
          <p:cNvPr id="325" name="Google Shape;32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API of DevSecOps?</a:t>
            </a:r>
            <a:endParaRPr/>
          </a:p>
        </p:txBody>
      </p:sp>
      <p:sp>
        <p:nvSpPr>
          <p:cNvPr id="326" name="Google Shape;326;p38"/>
          <p:cNvSpPr txBox="1"/>
          <p:nvPr/>
        </p:nvSpPr>
        <p:spPr>
          <a:xfrm>
            <a:off x="2211000" y="3539125"/>
            <a:ext cx="6933000" cy="10467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ITE-10: </a:t>
            </a:r>
            <a:r>
              <a:rPr lang="en" sz="1200" u="sng">
                <a:solidFill>
                  <a:schemeClr val="hlink"/>
                </a:solidFill>
                <a:hlinkClick r:id="rId4"/>
              </a:rPr>
              <a:t>https://github.com/in-toto/ITE/blob/master/ITE/10/README.adoc</a:t>
            </a:r>
            <a:endParaRPr/>
          </a:p>
          <a:p>
            <a:pPr indent="-317500" lvl="0" marL="457200" rtl="0" algn="l">
              <a:lnSpc>
                <a:spcPct val="150000"/>
              </a:lnSpc>
              <a:spcBef>
                <a:spcPts val="0"/>
              </a:spcBef>
              <a:spcAft>
                <a:spcPts val="0"/>
              </a:spcAft>
              <a:buSzPts val="1400"/>
              <a:buChar char="-"/>
            </a:pPr>
            <a:r>
              <a:rPr lang="en"/>
              <a:t>Blog post: </a:t>
            </a:r>
            <a:r>
              <a:rPr lang="en" sz="1200" u="sng">
                <a:solidFill>
                  <a:schemeClr val="hlink"/>
                </a:solidFill>
                <a:hlinkClick r:id="rId5"/>
              </a:rPr>
              <a:t>https://www.cncf.io/blog/2023/08/17/unleashing-in-toto-the-api-of-devsecops/</a:t>
            </a:r>
            <a:endParaRPr sz="1200"/>
          </a:p>
          <a:p>
            <a:pPr indent="-317500" lvl="0" marL="457200" rtl="0" algn="l">
              <a:lnSpc>
                <a:spcPct val="150000"/>
              </a:lnSpc>
              <a:spcBef>
                <a:spcPts val="0"/>
              </a:spcBef>
              <a:spcAft>
                <a:spcPts val="0"/>
              </a:spcAft>
              <a:buSzPts val="1400"/>
              <a:buChar char="-"/>
            </a:pPr>
            <a:r>
              <a:rPr lang="en"/>
              <a:t>Kubecon EU 2023 Preso: </a:t>
            </a:r>
            <a:r>
              <a:rPr lang="en" sz="1200" u="sng">
                <a:solidFill>
                  <a:schemeClr val="accent1"/>
                </a:solidFill>
                <a:hlinkClick r:id="rId6">
                  <a:extLst>
                    <a:ext uri="{A12FA001-AC4F-418D-AE19-62706E023703}">
                      <ahyp:hlinkClr val="tx"/>
                    </a:ext>
                  </a:extLst>
                </a:hlinkClick>
              </a:rPr>
              <a:t>https://www.youtube.com/watch?v=ezV_oWBPqKw</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Focus on Attestations</a:t>
            </a:r>
            <a:endParaRPr/>
          </a:p>
        </p:txBody>
      </p:sp>
      <p:sp>
        <p:nvSpPr>
          <p:cNvPr id="332" name="Google Shape;332;p39"/>
          <p:cNvSpPr txBox="1"/>
          <p:nvPr>
            <p:ph idx="1" type="body"/>
          </p:nvPr>
        </p:nvSpPr>
        <p:spPr>
          <a:xfrm>
            <a:off x="311700" y="1152475"/>
            <a:ext cx="8520600" cy="33174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“Claims” about a process</a:t>
            </a:r>
            <a:endParaRPr sz="1900"/>
          </a:p>
          <a:p>
            <a:pPr indent="-349250" lvl="0" marL="457200" rtl="0" algn="l">
              <a:lnSpc>
                <a:spcPct val="150000"/>
              </a:lnSpc>
              <a:spcBef>
                <a:spcPts val="0"/>
              </a:spcBef>
              <a:spcAft>
                <a:spcPts val="0"/>
              </a:spcAft>
              <a:buSzPts val="1900"/>
              <a:buChar char="-"/>
            </a:pPr>
            <a:r>
              <a:rPr lang="en" sz="1900"/>
              <a:t>Metadata</a:t>
            </a:r>
            <a:endParaRPr sz="1900"/>
          </a:p>
          <a:p>
            <a:pPr indent="-349250" lvl="0" marL="457200" rtl="0" algn="l">
              <a:lnSpc>
                <a:spcPct val="150000"/>
              </a:lnSpc>
              <a:spcBef>
                <a:spcPts val="0"/>
              </a:spcBef>
              <a:spcAft>
                <a:spcPts val="0"/>
              </a:spcAft>
              <a:buSzPts val="1900"/>
              <a:buChar char="-"/>
            </a:pPr>
            <a:r>
              <a:rPr lang="en" sz="1900"/>
              <a:t>Time stamped</a:t>
            </a:r>
            <a:endParaRPr sz="1900"/>
          </a:p>
          <a:p>
            <a:pPr indent="-349250" lvl="0" marL="457200" rtl="0" algn="l">
              <a:lnSpc>
                <a:spcPct val="150000"/>
              </a:lnSpc>
              <a:spcBef>
                <a:spcPts val="0"/>
              </a:spcBef>
              <a:spcAft>
                <a:spcPts val="0"/>
              </a:spcAft>
              <a:buSzPts val="1900"/>
              <a:buChar char="-"/>
            </a:pPr>
            <a:r>
              <a:rPr lang="en" sz="1900"/>
              <a:t>Persistent</a:t>
            </a:r>
            <a:endParaRPr sz="1900"/>
          </a:p>
          <a:p>
            <a:pPr indent="-349250" lvl="0" marL="457200" rtl="0" algn="l">
              <a:lnSpc>
                <a:spcPct val="150000"/>
              </a:lnSpc>
              <a:spcBef>
                <a:spcPts val="0"/>
              </a:spcBef>
              <a:spcAft>
                <a:spcPts val="0"/>
              </a:spcAft>
              <a:buSzPts val="1900"/>
              <a:buChar char="-"/>
            </a:pPr>
            <a:r>
              <a:rPr lang="en" sz="1900"/>
              <a:t>Verifiable</a:t>
            </a:r>
            <a:endParaRPr sz="1900"/>
          </a:p>
          <a:p>
            <a:pPr indent="-349250" lvl="0" marL="457200" rtl="0" algn="l">
              <a:lnSpc>
                <a:spcPct val="150000"/>
              </a:lnSpc>
              <a:spcBef>
                <a:spcPts val="0"/>
              </a:spcBef>
              <a:spcAft>
                <a:spcPts val="0"/>
              </a:spcAft>
              <a:buSzPts val="1900"/>
              <a:buChar char="-"/>
            </a:pPr>
            <a:r>
              <a:rPr lang="en" sz="1900"/>
              <a:t>Examples:</a:t>
            </a:r>
            <a:endParaRPr sz="1900"/>
          </a:p>
          <a:p>
            <a:pPr indent="-323850" lvl="1" marL="914400" rtl="0" algn="l">
              <a:lnSpc>
                <a:spcPct val="150000"/>
              </a:lnSpc>
              <a:spcBef>
                <a:spcPts val="0"/>
              </a:spcBef>
              <a:spcAft>
                <a:spcPts val="0"/>
              </a:spcAft>
              <a:buSzPts val="1500"/>
              <a:buChar char="-"/>
            </a:pPr>
            <a:r>
              <a:rPr lang="en" sz="1500"/>
              <a:t>i</a:t>
            </a:r>
            <a:r>
              <a:rPr lang="en" sz="1500"/>
              <a:t>n-toto attestations</a:t>
            </a:r>
            <a:endParaRPr sz="1500"/>
          </a:p>
          <a:p>
            <a:pPr indent="-323850" lvl="1" marL="914400" rtl="0" algn="l">
              <a:lnSpc>
                <a:spcPct val="150000"/>
              </a:lnSpc>
              <a:spcBef>
                <a:spcPts val="0"/>
              </a:spcBef>
              <a:spcAft>
                <a:spcPts val="0"/>
              </a:spcAft>
              <a:buSzPts val="1500"/>
              <a:buChar char="-"/>
            </a:pPr>
            <a:r>
              <a:rPr lang="en" sz="1500"/>
              <a:t>SCITT statements</a:t>
            </a:r>
            <a:endParaRPr sz="1500"/>
          </a:p>
        </p:txBody>
      </p:sp>
      <p:pic>
        <p:nvPicPr>
          <p:cNvPr id="333" name="Google Shape;333;p39"/>
          <p:cNvPicPr preferRelativeResize="0"/>
          <p:nvPr/>
        </p:nvPicPr>
        <p:blipFill>
          <a:blip r:embed="rId3">
            <a:alphaModFix/>
          </a:blip>
          <a:stretch>
            <a:fillRect/>
          </a:stretch>
        </p:blipFill>
        <p:spPr>
          <a:xfrm>
            <a:off x="5000625" y="1152475"/>
            <a:ext cx="3114675" cy="3114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avatar for Jagadish Ramidi" id="105" name="Google Shape;105;p22"/>
          <p:cNvPicPr preferRelativeResize="0"/>
          <p:nvPr/>
        </p:nvPicPr>
        <p:blipFill>
          <a:blip r:embed="rId3">
            <a:alphaModFix/>
          </a:blip>
          <a:stretch>
            <a:fillRect/>
          </a:stretch>
        </p:blipFill>
        <p:spPr>
          <a:xfrm>
            <a:off x="112750" y="2735037"/>
            <a:ext cx="1782425" cy="1782425"/>
          </a:xfrm>
          <a:prstGeom prst="rect">
            <a:avLst/>
          </a:prstGeom>
          <a:noFill/>
          <a:ln cap="flat" cmpd="sng" w="19050">
            <a:solidFill>
              <a:srgbClr val="000000"/>
            </a:solidFill>
            <a:prstDash val="solid"/>
            <a:miter lim="8000"/>
            <a:headEnd len="sm" w="sm" type="none"/>
            <a:tailEnd len="sm" w="sm" type="none"/>
          </a:ln>
        </p:spPr>
      </p:pic>
      <p:pic>
        <p:nvPicPr>
          <p:cNvPr descr="avatar for Jesse Sanford" id="106" name="Google Shape;106;p22"/>
          <p:cNvPicPr preferRelativeResize="0"/>
          <p:nvPr/>
        </p:nvPicPr>
        <p:blipFill>
          <a:blip r:embed="rId4">
            <a:alphaModFix/>
          </a:blip>
          <a:stretch>
            <a:fillRect/>
          </a:stretch>
        </p:blipFill>
        <p:spPr>
          <a:xfrm>
            <a:off x="141475" y="167175"/>
            <a:ext cx="1753700" cy="1753700"/>
          </a:xfrm>
          <a:prstGeom prst="rect">
            <a:avLst/>
          </a:prstGeom>
          <a:noFill/>
          <a:ln cap="flat" cmpd="sng" w="19050">
            <a:solidFill>
              <a:srgbClr val="000000"/>
            </a:solidFill>
            <a:prstDash val="solid"/>
            <a:miter lim="8000"/>
            <a:headEnd len="sm" w="sm" type="none"/>
            <a:tailEnd len="sm" w="sm" type="none"/>
          </a:ln>
        </p:spPr>
      </p:pic>
      <p:sp>
        <p:nvSpPr>
          <p:cNvPr id="107" name="Google Shape;107;p22"/>
          <p:cNvSpPr txBox="1"/>
          <p:nvPr/>
        </p:nvSpPr>
        <p:spPr>
          <a:xfrm>
            <a:off x="1895175" y="2497648"/>
            <a:ext cx="5443200" cy="14589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600"/>
              </a:spcBef>
              <a:spcAft>
                <a:spcPts val="0"/>
              </a:spcAft>
              <a:buNone/>
            </a:pPr>
            <a:r>
              <a:rPr b="1" lang="en" sz="1600">
                <a:solidFill>
                  <a:schemeClr val="lt1"/>
                </a:solidFill>
                <a:uFill>
                  <a:noFill/>
                </a:uFill>
                <a:hlinkClick r:id="rId5">
                  <a:extLst>
                    <a:ext uri="{A12FA001-AC4F-418D-AE19-62706E023703}">
                      <ahyp:hlinkClr val="tx"/>
                    </a:ext>
                  </a:extLst>
                </a:hlinkClick>
              </a:rPr>
              <a:t>Jagadish Ramidi</a:t>
            </a:r>
            <a:endParaRPr b="1" sz="1600">
              <a:solidFill>
                <a:schemeClr val="lt1"/>
              </a:solidFill>
            </a:endParaRPr>
          </a:p>
          <a:p>
            <a:pPr indent="0" lvl="0" marL="0" rtl="0" algn="l">
              <a:lnSpc>
                <a:spcPct val="150000"/>
              </a:lnSpc>
              <a:spcBef>
                <a:spcPts val="200"/>
              </a:spcBef>
              <a:spcAft>
                <a:spcPts val="0"/>
              </a:spcAft>
              <a:buNone/>
            </a:pPr>
            <a:r>
              <a:rPr b="1" lang="en" sz="1150">
                <a:solidFill>
                  <a:schemeClr val="lt1"/>
                </a:solidFill>
              </a:rPr>
              <a:t>Software Engineer, Autodesk</a:t>
            </a:r>
            <a:endParaRPr b="1" sz="1150">
              <a:solidFill>
                <a:schemeClr val="lt1"/>
              </a:solidFill>
            </a:endParaRPr>
          </a:p>
          <a:p>
            <a:pPr indent="0" lvl="0" marL="0" rtl="0" algn="l">
              <a:lnSpc>
                <a:spcPct val="150000"/>
              </a:lnSpc>
              <a:spcBef>
                <a:spcPts val="500"/>
              </a:spcBef>
              <a:spcAft>
                <a:spcPts val="0"/>
              </a:spcAft>
              <a:buNone/>
            </a:pPr>
            <a:r>
              <a:rPr lang="en" sz="1200">
                <a:solidFill>
                  <a:schemeClr val="lt1"/>
                </a:solidFill>
              </a:rPr>
              <a:t>Works as a security software engineer at Autodesk focusing on software composition analysis and supply chain security.</a:t>
            </a:r>
            <a:endParaRPr sz="1050">
              <a:solidFill>
                <a:srgbClr val="0960AB"/>
              </a:solidFill>
            </a:endParaRPr>
          </a:p>
        </p:txBody>
      </p:sp>
      <p:sp>
        <p:nvSpPr>
          <p:cNvPr id="108" name="Google Shape;108;p22"/>
          <p:cNvSpPr txBox="1"/>
          <p:nvPr/>
        </p:nvSpPr>
        <p:spPr>
          <a:xfrm>
            <a:off x="1895175" y="19275"/>
            <a:ext cx="6946800" cy="21039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b="1" lang="en" sz="1600">
                <a:solidFill>
                  <a:schemeClr val="lt1"/>
                </a:solidFill>
                <a:uFill>
                  <a:noFill/>
                </a:uFill>
                <a:hlinkClick r:id="rId6">
                  <a:extLst>
                    <a:ext uri="{A12FA001-AC4F-418D-AE19-62706E023703}">
                      <ahyp:hlinkClr val="tx"/>
                    </a:ext>
                  </a:extLst>
                </a:hlinkClick>
              </a:rPr>
              <a:t>Jesse Sanford</a:t>
            </a:r>
            <a:endParaRPr b="1" sz="1600">
              <a:solidFill>
                <a:schemeClr val="lt1"/>
              </a:solidFill>
            </a:endParaRPr>
          </a:p>
          <a:p>
            <a:pPr indent="0" lvl="0" marL="0" rtl="0" algn="l">
              <a:lnSpc>
                <a:spcPct val="150000"/>
              </a:lnSpc>
              <a:spcBef>
                <a:spcPts val="200"/>
              </a:spcBef>
              <a:spcAft>
                <a:spcPts val="0"/>
              </a:spcAft>
              <a:buNone/>
            </a:pPr>
            <a:r>
              <a:rPr b="1" lang="en" sz="1150">
                <a:solidFill>
                  <a:schemeClr val="lt2"/>
                </a:solidFill>
              </a:rPr>
              <a:t>Software Architect, Autodesk</a:t>
            </a:r>
            <a:endParaRPr b="1" sz="1150">
              <a:solidFill>
                <a:schemeClr val="lt2"/>
              </a:solidFill>
            </a:endParaRPr>
          </a:p>
          <a:p>
            <a:pPr indent="0" lvl="0" marL="0" rtl="0" algn="l">
              <a:lnSpc>
                <a:spcPct val="150000"/>
              </a:lnSpc>
              <a:spcBef>
                <a:spcPts val="500"/>
              </a:spcBef>
              <a:spcAft>
                <a:spcPts val="0"/>
              </a:spcAft>
              <a:buNone/>
            </a:pPr>
            <a:r>
              <a:rPr lang="en" sz="1200">
                <a:solidFill>
                  <a:schemeClr val="lt1"/>
                </a:solidFill>
              </a:rPr>
              <a:t>Jesse is a lifelong software engineer focused on site reliability and Infosec. Currently architecting the juncture of platform engineering and security/compliance for Autodesk's Developer Enablement team. He regularly contributes to open source and frequently speaks about his work utilizing it at Autodesk and in the community. When not in front of a computer, he is a backpacker, sailor and continuously delivering parent of two young daughters.</a:t>
            </a:r>
            <a:endParaRPr sz="1200">
              <a:solidFill>
                <a:srgbClr val="14141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Focus on attestations ctd</a:t>
            </a:r>
            <a:endParaRPr/>
          </a:p>
        </p:txBody>
      </p:sp>
      <p:pic>
        <p:nvPicPr>
          <p:cNvPr id="339" name="Google Shape;339;p40"/>
          <p:cNvPicPr preferRelativeResize="0"/>
          <p:nvPr/>
        </p:nvPicPr>
        <p:blipFill>
          <a:blip r:embed="rId3">
            <a:alphaModFix/>
          </a:blip>
          <a:stretch>
            <a:fillRect/>
          </a:stretch>
        </p:blipFill>
        <p:spPr>
          <a:xfrm>
            <a:off x="390525" y="1223050"/>
            <a:ext cx="8172452" cy="2928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in-toto Attestation</a:t>
            </a:r>
            <a:endParaRPr/>
          </a:p>
        </p:txBody>
      </p:sp>
      <p:pic>
        <p:nvPicPr>
          <p:cNvPr id="345" name="Google Shape;345;p41"/>
          <p:cNvPicPr preferRelativeResize="0"/>
          <p:nvPr/>
        </p:nvPicPr>
        <p:blipFill>
          <a:blip r:embed="rId3">
            <a:alphaModFix/>
          </a:blip>
          <a:stretch>
            <a:fillRect/>
          </a:stretch>
        </p:blipFill>
        <p:spPr>
          <a:xfrm>
            <a:off x="3735975" y="152400"/>
            <a:ext cx="5369074" cy="4482250"/>
          </a:xfrm>
          <a:prstGeom prst="rect">
            <a:avLst/>
          </a:prstGeom>
          <a:noFill/>
          <a:ln>
            <a:noFill/>
          </a:ln>
        </p:spPr>
      </p:pic>
      <p:sp>
        <p:nvSpPr>
          <p:cNvPr id="346" name="Google Shape;346;p41"/>
          <p:cNvSpPr txBox="1"/>
          <p:nvPr/>
        </p:nvSpPr>
        <p:spPr>
          <a:xfrm>
            <a:off x="311700" y="1151838"/>
            <a:ext cx="34719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800">
                <a:solidFill>
                  <a:schemeClr val="dk2"/>
                </a:solidFill>
                <a:highlight>
                  <a:srgbClr val="FFFFFF"/>
                </a:highlight>
              </a:rPr>
              <a:t>Predicate</a:t>
            </a:r>
            <a:r>
              <a:rPr lang="en" sz="1800">
                <a:solidFill>
                  <a:schemeClr val="dk2"/>
                </a:solidFill>
                <a:highlight>
                  <a:srgbClr val="FFFFFF"/>
                </a:highlight>
              </a:rPr>
              <a:t>: Defines an action taken</a:t>
            </a:r>
            <a:br>
              <a:rPr lang="en" sz="1800">
                <a:solidFill>
                  <a:schemeClr val="dk2"/>
                </a:solidFill>
                <a:highlight>
                  <a:srgbClr val="FFFFFF"/>
                </a:highlight>
              </a:rPr>
            </a:br>
            <a:endParaRPr sz="1800">
              <a:solidFill>
                <a:schemeClr val="dk2"/>
              </a:solidFill>
              <a:highlight>
                <a:srgbClr val="FFFFFF"/>
              </a:highlight>
            </a:endParaRPr>
          </a:p>
          <a:p>
            <a:pPr indent="0" lvl="0" marL="0" rtl="0" algn="l">
              <a:lnSpc>
                <a:spcPct val="100000"/>
              </a:lnSpc>
              <a:spcBef>
                <a:spcPts val="0"/>
              </a:spcBef>
              <a:spcAft>
                <a:spcPts val="0"/>
              </a:spcAft>
              <a:buNone/>
            </a:pPr>
            <a:r>
              <a:rPr b="1" lang="en" sz="1800">
                <a:solidFill>
                  <a:schemeClr val="dk2"/>
                </a:solidFill>
                <a:highlight>
                  <a:srgbClr val="FFFFFF"/>
                </a:highlight>
              </a:rPr>
              <a:t>Statement</a:t>
            </a:r>
            <a:r>
              <a:rPr lang="en" sz="1800">
                <a:solidFill>
                  <a:schemeClr val="dk2"/>
                </a:solidFill>
                <a:highlight>
                  <a:srgbClr val="FFFFFF"/>
                </a:highlight>
              </a:rPr>
              <a:t>: Binds the action to the subject of the action.</a:t>
            </a:r>
            <a:br>
              <a:rPr lang="en" sz="1800">
                <a:solidFill>
                  <a:schemeClr val="dk2"/>
                </a:solidFill>
                <a:highlight>
                  <a:srgbClr val="FFFFFF"/>
                </a:highlight>
              </a:rPr>
            </a:br>
            <a:endParaRPr sz="1800">
              <a:solidFill>
                <a:schemeClr val="dk2"/>
              </a:solidFill>
              <a:highlight>
                <a:srgbClr val="FFFFFF"/>
              </a:highlight>
            </a:endParaRPr>
          </a:p>
          <a:p>
            <a:pPr indent="0" lvl="0" marL="0" rtl="0" algn="l">
              <a:lnSpc>
                <a:spcPct val="100000"/>
              </a:lnSpc>
              <a:spcBef>
                <a:spcPts val="0"/>
              </a:spcBef>
              <a:spcAft>
                <a:spcPts val="0"/>
              </a:spcAft>
              <a:buNone/>
            </a:pPr>
            <a:r>
              <a:rPr b="1" lang="en" sz="1800">
                <a:solidFill>
                  <a:schemeClr val="dk2"/>
                </a:solidFill>
                <a:highlight>
                  <a:srgbClr val="FFFFFF"/>
                </a:highlight>
              </a:rPr>
              <a:t>Envelope</a:t>
            </a:r>
            <a:r>
              <a:rPr lang="en" sz="1800">
                <a:solidFill>
                  <a:schemeClr val="dk2"/>
                </a:solidFill>
                <a:highlight>
                  <a:srgbClr val="FFFFFF"/>
                </a:highlight>
              </a:rPr>
              <a:t>: Enables verification and ultimately trust.</a:t>
            </a:r>
            <a:endParaRPr sz="1800">
              <a:solidFill>
                <a:schemeClr val="dk2"/>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Predicates = the “types” of actions</a:t>
            </a:r>
            <a:endParaRPr/>
          </a:p>
        </p:txBody>
      </p:sp>
      <p:sp>
        <p:nvSpPr>
          <p:cNvPr id="352" name="Google Shape;352;p42"/>
          <p:cNvSpPr txBox="1"/>
          <p:nvPr>
            <p:ph idx="1" type="body"/>
          </p:nvPr>
        </p:nvSpPr>
        <p:spPr>
          <a:xfrm>
            <a:off x="311700" y="1152475"/>
            <a:ext cx="8520600" cy="3317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“The software </a:t>
            </a:r>
            <a:r>
              <a:rPr lang="en" u="sng"/>
              <a:t>was scanned</a:t>
            </a:r>
            <a:r>
              <a:rPr lang="en"/>
              <a:t>”</a:t>
            </a:r>
            <a:endParaRPr/>
          </a:p>
          <a:p>
            <a:pPr indent="-342900" lvl="0" marL="457200" rtl="0" algn="l">
              <a:lnSpc>
                <a:spcPct val="150000"/>
              </a:lnSpc>
              <a:spcBef>
                <a:spcPts val="0"/>
              </a:spcBef>
              <a:spcAft>
                <a:spcPts val="0"/>
              </a:spcAft>
              <a:buSzPts val="1800"/>
              <a:buChar char="-"/>
            </a:pPr>
            <a:r>
              <a:rPr lang="en"/>
              <a:t>Many common predicates or “types”</a:t>
            </a:r>
            <a:endParaRPr/>
          </a:p>
          <a:p>
            <a:pPr indent="-317500" lvl="1" marL="914400" rtl="0" algn="l">
              <a:lnSpc>
                <a:spcPct val="150000"/>
              </a:lnSpc>
              <a:spcBef>
                <a:spcPts val="0"/>
              </a:spcBef>
              <a:spcAft>
                <a:spcPts val="0"/>
              </a:spcAft>
              <a:buSzPts val="1400"/>
              <a:buChar char="-"/>
            </a:pPr>
            <a:r>
              <a:rPr lang="en"/>
              <a:t>SBOM</a:t>
            </a:r>
            <a:endParaRPr/>
          </a:p>
          <a:p>
            <a:pPr indent="-317500" lvl="1" marL="914400" rtl="0" algn="l">
              <a:lnSpc>
                <a:spcPct val="150000"/>
              </a:lnSpc>
              <a:spcBef>
                <a:spcPts val="0"/>
              </a:spcBef>
              <a:spcAft>
                <a:spcPts val="0"/>
              </a:spcAft>
              <a:buSzPts val="1400"/>
              <a:buChar char="-"/>
            </a:pPr>
            <a:r>
              <a:rPr lang="en"/>
              <a:t>SLSA Provenance</a:t>
            </a:r>
            <a:endParaRPr/>
          </a:p>
          <a:p>
            <a:pPr indent="-317500" lvl="1" marL="914400" rtl="0" algn="l">
              <a:lnSpc>
                <a:spcPct val="150000"/>
              </a:lnSpc>
              <a:spcBef>
                <a:spcPts val="0"/>
              </a:spcBef>
              <a:spcAft>
                <a:spcPts val="0"/>
              </a:spcAft>
              <a:buSzPts val="1400"/>
              <a:buChar char="-"/>
            </a:pPr>
            <a:r>
              <a:rPr lang="en"/>
              <a:t>Test results</a:t>
            </a:r>
            <a:endParaRPr/>
          </a:p>
          <a:p>
            <a:pPr indent="-317500" lvl="1" marL="914400" rtl="0" algn="l">
              <a:lnSpc>
                <a:spcPct val="150000"/>
              </a:lnSpc>
              <a:spcBef>
                <a:spcPts val="0"/>
              </a:spcBef>
              <a:spcAft>
                <a:spcPts val="0"/>
              </a:spcAft>
              <a:buSzPts val="1400"/>
              <a:buChar char="-"/>
            </a:pPr>
            <a:r>
              <a:rPr lang="en"/>
              <a:t>Runtime Traces</a:t>
            </a:r>
            <a:endParaRPr/>
          </a:p>
          <a:p>
            <a:pPr indent="-342900" lvl="0" marL="457200" rtl="0" algn="l">
              <a:lnSpc>
                <a:spcPct val="150000"/>
              </a:lnSpc>
              <a:spcBef>
                <a:spcPts val="0"/>
              </a:spcBef>
              <a:spcAft>
                <a:spcPts val="0"/>
              </a:spcAft>
              <a:buSzPts val="1800"/>
              <a:buChar char="-"/>
            </a:pPr>
            <a:r>
              <a:rPr lang="en"/>
              <a:t>Custom predicates</a:t>
            </a:r>
            <a:endParaRPr/>
          </a:p>
          <a:p>
            <a:pPr indent="-317500" lvl="1" marL="914400" rtl="0" algn="l">
              <a:lnSpc>
                <a:spcPct val="150000"/>
              </a:lnSpc>
              <a:spcBef>
                <a:spcPts val="0"/>
              </a:spcBef>
              <a:spcAft>
                <a:spcPts val="0"/>
              </a:spcAft>
              <a:buSzPts val="1400"/>
              <a:buChar char="-"/>
            </a:pPr>
            <a:r>
              <a:rPr lang="en"/>
              <a:t>Escape </a:t>
            </a:r>
            <a:r>
              <a:rPr lang="en"/>
              <a:t>hatch</a:t>
            </a:r>
            <a:endParaRPr/>
          </a:p>
          <a:p>
            <a:pPr indent="-317500" lvl="1" marL="914400" rtl="0" algn="l">
              <a:lnSpc>
                <a:spcPct val="150000"/>
              </a:lnSpc>
              <a:spcBef>
                <a:spcPts val="0"/>
              </a:spcBef>
              <a:spcAft>
                <a:spcPts val="0"/>
              </a:spcAft>
              <a:buSzPts val="1400"/>
              <a:buChar char="-"/>
            </a:pPr>
            <a:r>
              <a:rPr lang="en"/>
              <a:t>Semantics are hard</a:t>
            </a:r>
            <a:endParaRPr/>
          </a:p>
        </p:txBody>
      </p:sp>
      <p:pic>
        <p:nvPicPr>
          <p:cNvPr id="353" name="Google Shape;353;p42"/>
          <p:cNvPicPr preferRelativeResize="0"/>
          <p:nvPr/>
        </p:nvPicPr>
        <p:blipFill>
          <a:blip r:embed="rId3">
            <a:alphaModFix/>
          </a:blip>
          <a:stretch>
            <a:fillRect/>
          </a:stretch>
        </p:blipFill>
        <p:spPr>
          <a:xfrm>
            <a:off x="3436425" y="2326425"/>
            <a:ext cx="5481626" cy="1398576"/>
          </a:xfrm>
          <a:prstGeom prst="rect">
            <a:avLst/>
          </a:prstGeom>
          <a:noFill/>
          <a:ln>
            <a:noFill/>
          </a:ln>
        </p:spPr>
      </p:pic>
      <p:sp>
        <p:nvSpPr>
          <p:cNvPr id="354" name="Google Shape;354;p42"/>
          <p:cNvSpPr/>
          <p:nvPr/>
        </p:nvSpPr>
        <p:spPr>
          <a:xfrm>
            <a:off x="6210275" y="2209798"/>
            <a:ext cx="2622024" cy="723924"/>
          </a:xfrm>
          <a:prstGeom prst="flowChartTerminator">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5" name="Google Shape;355;p42"/>
          <p:cNvPicPr preferRelativeResize="0"/>
          <p:nvPr/>
        </p:nvPicPr>
        <p:blipFill>
          <a:blip r:embed="rId4">
            <a:alphaModFix/>
          </a:blip>
          <a:stretch>
            <a:fillRect/>
          </a:stretch>
        </p:blipFill>
        <p:spPr>
          <a:xfrm>
            <a:off x="7032325" y="1073536"/>
            <a:ext cx="682713" cy="732358"/>
          </a:xfrm>
          <a:prstGeom prst="rect">
            <a:avLst/>
          </a:prstGeom>
          <a:noFill/>
          <a:ln>
            <a:noFill/>
          </a:ln>
        </p:spPr>
      </p:pic>
      <p:pic>
        <p:nvPicPr>
          <p:cNvPr id="356" name="Google Shape;356;p42"/>
          <p:cNvPicPr preferRelativeResize="0"/>
          <p:nvPr/>
        </p:nvPicPr>
        <p:blipFill>
          <a:blip r:embed="rId5">
            <a:alphaModFix/>
          </a:blip>
          <a:stretch>
            <a:fillRect/>
          </a:stretch>
        </p:blipFill>
        <p:spPr>
          <a:xfrm rot="3693181">
            <a:off x="7558737" y="577508"/>
            <a:ext cx="1109374" cy="10715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Let’s look at example attestations</a:t>
            </a:r>
            <a:endParaRPr/>
          </a:p>
        </p:txBody>
      </p:sp>
      <p:sp>
        <p:nvSpPr>
          <p:cNvPr id="362" name="Google Shape;362;p43"/>
          <p:cNvSpPr txBox="1"/>
          <p:nvPr/>
        </p:nvSpPr>
        <p:spPr>
          <a:xfrm>
            <a:off x="376775" y="1139100"/>
            <a:ext cx="219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SLSA Provenance:</a:t>
            </a:r>
            <a:endParaRPr sz="1800">
              <a:solidFill>
                <a:schemeClr val="dk2"/>
              </a:solidFill>
            </a:endParaRPr>
          </a:p>
        </p:txBody>
      </p:sp>
      <p:pic>
        <p:nvPicPr>
          <p:cNvPr descr="Gray paper scroll | Free SVG" id="363" name="Google Shape;363;p43"/>
          <p:cNvPicPr preferRelativeResize="0"/>
          <p:nvPr/>
        </p:nvPicPr>
        <p:blipFill>
          <a:blip r:embed="rId3">
            <a:alphaModFix/>
          </a:blip>
          <a:stretch>
            <a:fillRect/>
          </a:stretch>
        </p:blipFill>
        <p:spPr>
          <a:xfrm>
            <a:off x="1694075" y="828200"/>
            <a:ext cx="5755849" cy="4450000"/>
          </a:xfrm>
          <a:prstGeom prst="rect">
            <a:avLst/>
          </a:prstGeom>
          <a:noFill/>
          <a:ln>
            <a:noFill/>
          </a:ln>
        </p:spPr>
      </p:pic>
      <p:sp>
        <p:nvSpPr>
          <p:cNvPr id="364" name="Google Shape;364;p43"/>
          <p:cNvSpPr txBox="1"/>
          <p:nvPr/>
        </p:nvSpPr>
        <p:spPr>
          <a:xfrm>
            <a:off x="4743450" y="1771650"/>
            <a:ext cx="441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65" name="Google Shape;365;p43"/>
          <p:cNvSpPr txBox="1"/>
          <p:nvPr/>
        </p:nvSpPr>
        <p:spPr>
          <a:xfrm>
            <a:off x="2878725" y="839997"/>
            <a:ext cx="3845400" cy="538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{"_type": "https://in-toto.io/Statement/v1",</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"subject": [...],</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rPr>
              <a:t>    "predicateType": "https://slsa.dev/provenance/v1",</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br>
              <a:rPr lang="en" sz="1100">
                <a:solidFill>
                  <a:schemeClr val="dk1"/>
                </a:solidFill>
              </a:rPr>
            </a:br>
            <a:r>
              <a:rPr lang="en" sz="1100">
                <a:solidFill>
                  <a:schemeClr val="dk1"/>
                </a:solidFill>
              </a:rPr>
              <a:t>    "predicate":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"buildDefinition":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"buildType": string,</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"externalParameters": object,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"internalParameters": object,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"resolvedDependencies": [ ...#ResourceDescriptor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"runDetails":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"builder":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"id": string,</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"builderDependencies": [ ...#ResourceDescriptor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"version": { ...string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"metadata":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"invocationId": string,</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"startedOn": #Timestamp,</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"finishedOn": #Timestamp,</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"byproducts": [ ...#ResourceDescriptor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p>
        </p:txBody>
      </p:sp>
      <p:sp>
        <p:nvSpPr>
          <p:cNvPr id="366" name="Google Shape;366;p43"/>
          <p:cNvSpPr txBox="1"/>
          <p:nvPr>
            <p:ph idx="1" type="body"/>
          </p:nvPr>
        </p:nvSpPr>
        <p:spPr>
          <a:xfrm>
            <a:off x="6948900" y="1826100"/>
            <a:ext cx="2195100" cy="3164100"/>
          </a:xfrm>
          <a:prstGeom prst="rect">
            <a:avLst/>
          </a:prstGeom>
          <a:solidFill>
            <a:srgbClr val="D8CFB6"/>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#ResourceDescriptor: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"uri": string,</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"digest":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"sha256": string,</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"sha512": string,</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"gitCommit": string,</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[string]: string,</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"name": string,</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"downloadLocation": string,</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"mediaType": string,</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"content": bytes, // base64</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"annotations": object,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700">
              <a:solidFill>
                <a:schemeClr val="dk1"/>
              </a:solidFill>
            </a:endParaRPr>
          </a:p>
          <a:p>
            <a:pPr indent="0" lvl="0" marL="0" rtl="0" algn="l">
              <a:lnSpc>
                <a:spcPct val="95000"/>
              </a:lnSpc>
              <a:spcBef>
                <a:spcPts val="0"/>
              </a:spcBef>
              <a:spcAft>
                <a:spcPts val="0"/>
              </a:spcAft>
              <a:buSzPts val="770"/>
              <a:buNone/>
            </a:pPr>
            <a:r>
              <a:t/>
            </a:r>
            <a:endParaRPr sz="1300">
              <a:solidFill>
                <a:schemeClr val="dk1"/>
              </a:solidFill>
            </a:endParaRPr>
          </a:p>
        </p:txBody>
      </p:sp>
      <p:cxnSp>
        <p:nvCxnSpPr>
          <p:cNvPr id="367" name="Google Shape;367;p43"/>
          <p:cNvCxnSpPr/>
          <p:nvPr/>
        </p:nvCxnSpPr>
        <p:spPr>
          <a:xfrm flipH="1" rot="10800000">
            <a:off x="5804125" y="2170575"/>
            <a:ext cx="1215000" cy="684300"/>
          </a:xfrm>
          <a:prstGeom prst="straightConnector1">
            <a:avLst/>
          </a:prstGeom>
          <a:noFill/>
          <a:ln cap="flat" cmpd="sng" w="38100">
            <a:solidFill>
              <a:schemeClr val="dk2"/>
            </a:solidFill>
            <a:prstDash val="solid"/>
            <a:round/>
            <a:headEnd len="med" w="med" type="none"/>
            <a:tailEnd len="med" w="med" type="triangle"/>
          </a:ln>
        </p:spPr>
      </p:cxnSp>
      <p:cxnSp>
        <p:nvCxnSpPr>
          <p:cNvPr id="368" name="Google Shape;368;p43"/>
          <p:cNvCxnSpPr/>
          <p:nvPr/>
        </p:nvCxnSpPr>
        <p:spPr>
          <a:xfrm flipH="1" rot="10800000">
            <a:off x="6028275" y="2158850"/>
            <a:ext cx="1061700" cy="16398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descr="Gray paper scroll | Free SVG" id="373" name="Google Shape;373;p44"/>
          <p:cNvPicPr preferRelativeResize="0"/>
          <p:nvPr/>
        </p:nvPicPr>
        <p:blipFill>
          <a:blip r:embed="rId3">
            <a:alphaModFix/>
          </a:blip>
          <a:stretch>
            <a:fillRect/>
          </a:stretch>
        </p:blipFill>
        <p:spPr>
          <a:xfrm>
            <a:off x="-648250" y="902275"/>
            <a:ext cx="6009401" cy="4298475"/>
          </a:xfrm>
          <a:prstGeom prst="rect">
            <a:avLst/>
          </a:prstGeom>
          <a:noFill/>
          <a:ln>
            <a:noFill/>
          </a:ln>
        </p:spPr>
      </p:pic>
      <p:pic>
        <p:nvPicPr>
          <p:cNvPr descr="Gray paper scroll | Free SVG" id="374" name="Google Shape;374;p44"/>
          <p:cNvPicPr preferRelativeResize="0"/>
          <p:nvPr/>
        </p:nvPicPr>
        <p:blipFill>
          <a:blip r:embed="rId3">
            <a:alphaModFix/>
          </a:blip>
          <a:stretch>
            <a:fillRect/>
          </a:stretch>
        </p:blipFill>
        <p:spPr>
          <a:xfrm>
            <a:off x="3621675" y="864250"/>
            <a:ext cx="6500175" cy="4275150"/>
          </a:xfrm>
          <a:prstGeom prst="rect">
            <a:avLst/>
          </a:prstGeom>
          <a:noFill/>
          <a:ln>
            <a:noFill/>
          </a:ln>
        </p:spPr>
      </p:pic>
      <p:sp>
        <p:nvSpPr>
          <p:cNvPr id="375" name="Google Shape;37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Other interesting ones…</a:t>
            </a:r>
            <a:endParaRPr/>
          </a:p>
        </p:txBody>
      </p:sp>
      <p:sp>
        <p:nvSpPr>
          <p:cNvPr id="376" name="Google Shape;376;p44"/>
          <p:cNvSpPr txBox="1"/>
          <p:nvPr>
            <p:ph idx="1" type="body"/>
          </p:nvPr>
        </p:nvSpPr>
        <p:spPr>
          <a:xfrm>
            <a:off x="561850" y="1305000"/>
            <a:ext cx="4046400" cy="3757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300">
                <a:solidFill>
                  <a:schemeClr val="dk1"/>
                </a:solidFill>
              </a:rPr>
              <a:t>{  "_type": "https://in-toto.io/Statement/v0.1",</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"subject": [{ ... }],</a:t>
            </a:r>
            <a:endParaRPr sz="1300">
              <a:solidFill>
                <a:schemeClr val="dk1"/>
              </a:solidFill>
            </a:endParaRPr>
          </a:p>
          <a:p>
            <a:pPr indent="0" lvl="0" marL="0" rtl="0" algn="l">
              <a:lnSpc>
                <a:spcPct val="95000"/>
              </a:lnSpc>
              <a:spcBef>
                <a:spcPts val="0"/>
              </a:spcBef>
              <a:spcAft>
                <a:spcPts val="0"/>
              </a:spcAft>
              <a:buSzPts val="770"/>
              <a:buNone/>
            </a:pPr>
            <a:br>
              <a:rPr lang="en" sz="1300">
                <a:solidFill>
                  <a:schemeClr val="dk1"/>
                </a:solidFill>
              </a:rPr>
            </a:br>
            <a:r>
              <a:rPr lang="en" sz="1300">
                <a:solidFill>
                  <a:schemeClr val="dk1"/>
                </a:solidFill>
              </a:rPr>
              <a:t>"predicateType":</a:t>
            </a:r>
            <a:r>
              <a:rPr b="1" lang="en" sz="1300">
                <a:solidFill>
                  <a:schemeClr val="dk1"/>
                </a:solidFill>
              </a:rPr>
              <a:t>"https://cyclonedx.org/bom/v1.4",</a:t>
            </a:r>
            <a:endParaRPr b="1"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a:t>
            </a:r>
            <a:br>
              <a:rPr lang="en" sz="1300">
                <a:solidFill>
                  <a:schemeClr val="dk1"/>
                </a:solidFill>
              </a:rPr>
            </a:br>
            <a:r>
              <a:rPr lang="en" sz="1300">
                <a:solidFill>
                  <a:schemeClr val="dk1"/>
                </a:solidFill>
              </a:rPr>
              <a:t>"predicate": {</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"bomFormat": "CycloneDX",</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"specVersion": "1.4",</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"serialNumber": "urn:uuid:3e671687-395b-41f5-a30f…",</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"version": 1,</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"components": [</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"type": "library",</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"name": "acme-library",</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"version": "1.0.0"</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a:t>
            </a:r>
            <a:endParaRPr sz="1300">
              <a:solidFill>
                <a:schemeClr val="dk1"/>
              </a:solidFill>
            </a:endParaRPr>
          </a:p>
          <a:p>
            <a:pPr indent="0" lvl="0" marL="0" rtl="0" algn="l">
              <a:lnSpc>
                <a:spcPct val="95000"/>
              </a:lnSpc>
              <a:spcBef>
                <a:spcPts val="0"/>
              </a:spcBef>
              <a:spcAft>
                <a:spcPts val="0"/>
              </a:spcAft>
              <a:buSzPts val="770"/>
              <a:buNone/>
            </a:pPr>
            <a:r>
              <a:rPr lang="en" sz="1300">
                <a:solidFill>
                  <a:schemeClr val="dk1"/>
                </a:solidFill>
              </a:rPr>
              <a:t>  }</a:t>
            </a:r>
            <a:endParaRPr sz="1300">
              <a:solidFill>
                <a:schemeClr val="dk1"/>
              </a:solidFill>
            </a:endParaRPr>
          </a:p>
          <a:p>
            <a:pPr indent="0" lvl="0" marL="0" rtl="0" algn="l">
              <a:lnSpc>
                <a:spcPct val="145000"/>
              </a:lnSpc>
              <a:spcBef>
                <a:spcPts val="0"/>
              </a:spcBef>
              <a:spcAft>
                <a:spcPts val="0"/>
              </a:spcAft>
              <a:buClr>
                <a:schemeClr val="dk1"/>
              </a:buClr>
              <a:buSzPts val="1100"/>
              <a:buFont typeface="Arial"/>
              <a:buNone/>
            </a:pPr>
            <a:r>
              <a:rPr lang="en" sz="1300">
                <a:solidFill>
                  <a:schemeClr val="dk1"/>
                </a:solidFill>
              </a:rPr>
              <a:t>}</a:t>
            </a:r>
            <a:endParaRPr sz="1300">
              <a:solidFill>
                <a:schemeClr val="dk1"/>
              </a:solidFill>
            </a:endParaRPr>
          </a:p>
          <a:p>
            <a:pPr indent="0" lvl="0" marL="0" rtl="0" algn="l">
              <a:lnSpc>
                <a:spcPct val="95000"/>
              </a:lnSpc>
              <a:spcBef>
                <a:spcPts val="0"/>
              </a:spcBef>
              <a:spcAft>
                <a:spcPts val="0"/>
              </a:spcAft>
              <a:buSzPts val="770"/>
              <a:buNone/>
            </a:pPr>
            <a:r>
              <a:t/>
            </a:r>
            <a:endParaRPr sz="1300">
              <a:solidFill>
                <a:schemeClr val="dk1"/>
              </a:solidFill>
            </a:endParaRPr>
          </a:p>
        </p:txBody>
      </p:sp>
      <p:sp>
        <p:nvSpPr>
          <p:cNvPr id="377" name="Google Shape;377;p44"/>
          <p:cNvSpPr txBox="1"/>
          <p:nvPr/>
        </p:nvSpPr>
        <p:spPr>
          <a:xfrm>
            <a:off x="2110750" y="969188"/>
            <a:ext cx="94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SBOM</a:t>
            </a:r>
            <a:r>
              <a:rPr lang="en" sz="1800">
                <a:solidFill>
                  <a:schemeClr val="dk1"/>
                </a:solidFill>
              </a:rPr>
              <a:t>:</a:t>
            </a:r>
            <a:endParaRPr sz="1800">
              <a:solidFill>
                <a:schemeClr val="dk1"/>
              </a:solidFill>
            </a:endParaRPr>
          </a:p>
        </p:txBody>
      </p:sp>
      <p:sp>
        <p:nvSpPr>
          <p:cNvPr id="378" name="Google Shape;378;p44"/>
          <p:cNvSpPr txBox="1"/>
          <p:nvPr/>
        </p:nvSpPr>
        <p:spPr>
          <a:xfrm>
            <a:off x="4743450" y="1771650"/>
            <a:ext cx="441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79" name="Google Shape;379;p44"/>
          <p:cNvSpPr txBox="1"/>
          <p:nvPr/>
        </p:nvSpPr>
        <p:spPr>
          <a:xfrm>
            <a:off x="4895775" y="1450725"/>
            <a:ext cx="4248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"_type": "https://in-toto.io/Statement/v0.1",</a:t>
            </a:r>
            <a:endParaRPr/>
          </a:p>
          <a:p>
            <a:pPr indent="0" lvl="0" marL="0" rtl="0" algn="l">
              <a:spcBef>
                <a:spcPts val="0"/>
              </a:spcBef>
              <a:spcAft>
                <a:spcPts val="0"/>
              </a:spcAft>
              <a:buNone/>
            </a:pPr>
            <a:r>
              <a:rPr lang="en"/>
              <a:t>  "subject":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"predicateType": </a:t>
            </a:r>
            <a:r>
              <a:rPr b="1" lang="en"/>
              <a:t>"https://cosign.sigstore.dev/attestation/vuln/v1",</a:t>
            </a:r>
            <a:endParaRPr b="1"/>
          </a:p>
          <a:p>
            <a:pPr indent="0" lvl="0" marL="0" rtl="0" algn="l">
              <a:spcBef>
                <a:spcPts val="0"/>
              </a:spcBef>
              <a:spcAft>
                <a:spcPts val="0"/>
              </a:spcAft>
              <a:buNone/>
            </a:pPr>
            <a:r>
              <a:rPr lang="en"/>
              <a:t>  </a:t>
            </a:r>
            <a:endParaRPr/>
          </a:p>
          <a:p>
            <a:pPr indent="0" lvl="0" marL="0" rtl="0" algn="l">
              <a:spcBef>
                <a:spcPts val="0"/>
              </a:spcBef>
              <a:spcAft>
                <a:spcPts val="0"/>
              </a:spcAft>
              <a:buNone/>
            </a:pPr>
            <a:r>
              <a:rPr lang="en"/>
              <a:t>  "predicate": {</a:t>
            </a:r>
            <a:endParaRPr/>
          </a:p>
          <a:p>
            <a:pPr indent="0" lvl="0" marL="0" rtl="0" algn="l">
              <a:spcBef>
                <a:spcPts val="0"/>
              </a:spcBef>
              <a:spcAft>
                <a:spcPts val="0"/>
              </a:spcAft>
              <a:buNone/>
            </a:pPr>
            <a:r>
              <a:rPr lang="en"/>
              <a:t>    "invocation": {</a:t>
            </a:r>
            <a:endParaRPr/>
          </a:p>
          <a:p>
            <a:pPr indent="0" lvl="0" marL="0" rtl="0" algn="l">
              <a:spcBef>
                <a:spcPts val="0"/>
              </a:spcBef>
              <a:spcAft>
                <a:spcPts val="0"/>
              </a:spcAft>
              <a:buNone/>
            </a:pPr>
            <a:r>
              <a:rPr lang="en"/>
              <a:t>      "parameters": [],</a:t>
            </a:r>
            <a:endParaRPr/>
          </a:p>
          <a:p>
            <a:pPr indent="0" lvl="0" marL="0" rtl="0" algn="l">
              <a:spcBef>
                <a:spcPts val="0"/>
              </a:spcBef>
              <a:spcAft>
                <a:spcPts val="0"/>
              </a:spcAft>
              <a:buNone/>
            </a:pPr>
            <a:r>
              <a:rPr lang="en"/>
              <a:t>      // [ "--format=json", "--skip-db-update" ]</a:t>
            </a:r>
            <a:endParaRPr/>
          </a:p>
          <a:p>
            <a:pPr indent="0" lvl="0" marL="0" rtl="0" algn="l">
              <a:spcBef>
                <a:spcPts val="0"/>
              </a:spcBef>
              <a:spcAft>
                <a:spcPts val="0"/>
              </a:spcAft>
              <a:buNone/>
            </a:pPr>
            <a:r>
              <a:rPr lang="en"/>
              <a:t>      "uri": "",</a:t>
            </a:r>
            <a:endParaRPr i="1"/>
          </a:p>
          <a:p>
            <a:pPr indent="0" lvl="0" marL="0" rtl="0" algn="l">
              <a:spcBef>
                <a:spcPts val="0"/>
              </a:spcBef>
              <a:spcAft>
                <a:spcPts val="0"/>
              </a:spcAft>
              <a:buNone/>
            </a:pPr>
            <a:r>
              <a:rPr lang="en"/>
              <a:t>      "event_id": "",</a:t>
            </a:r>
            <a:endParaRPr/>
          </a:p>
          <a:p>
            <a:pPr indent="0" lvl="0" marL="0" rtl="0" algn="l">
              <a:spcBef>
                <a:spcPts val="0"/>
              </a:spcBef>
              <a:spcAft>
                <a:spcPts val="0"/>
              </a:spcAft>
              <a:buNone/>
            </a:pPr>
            <a:r>
              <a:rPr lang="en"/>
              <a:t>      "builder.id": "" …</a:t>
            </a:r>
            <a:endParaRPr/>
          </a:p>
        </p:txBody>
      </p:sp>
      <p:sp>
        <p:nvSpPr>
          <p:cNvPr id="380" name="Google Shape;380;p44"/>
          <p:cNvSpPr txBox="1"/>
          <p:nvPr/>
        </p:nvSpPr>
        <p:spPr>
          <a:xfrm>
            <a:off x="6322199" y="1017725"/>
            <a:ext cx="156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Vuln Scan</a:t>
            </a:r>
            <a:r>
              <a:rPr b="1" lang="en" sz="1800">
                <a:solidFill>
                  <a:schemeClr val="dk1"/>
                </a:solidFill>
              </a:rPr>
              <a:t>:</a:t>
            </a:r>
            <a:endParaRPr b="1" sz="1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Generating Attestations</a:t>
            </a:r>
            <a:endParaRPr/>
          </a:p>
        </p:txBody>
      </p:sp>
      <p:sp>
        <p:nvSpPr>
          <p:cNvPr id="386" name="Google Shape;386;p45"/>
          <p:cNvSpPr txBox="1"/>
          <p:nvPr>
            <p:ph idx="1" type="body"/>
          </p:nvPr>
        </p:nvSpPr>
        <p:spPr>
          <a:xfrm>
            <a:off x="311700" y="1152475"/>
            <a:ext cx="8520600" cy="3317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 few tools can create </a:t>
            </a:r>
            <a:r>
              <a:rPr lang="en"/>
              <a:t>attestations:</a:t>
            </a:r>
            <a:endParaRPr/>
          </a:p>
          <a:p>
            <a:pPr indent="-342900" lvl="0" marL="457200" rtl="0" algn="l">
              <a:spcBef>
                <a:spcPts val="0"/>
              </a:spcBef>
              <a:spcAft>
                <a:spcPts val="0"/>
              </a:spcAft>
              <a:buSzPts val="1800"/>
              <a:buChar char="-"/>
            </a:pPr>
            <a:r>
              <a:rPr lang="en"/>
              <a:t>in-toto suite (in-toto-run, in-toto-record, in-toto-sign)</a:t>
            </a:r>
            <a:endParaRPr/>
          </a:p>
          <a:p>
            <a:pPr indent="-317500" lvl="1" marL="914400" rtl="0" algn="l">
              <a:spcBef>
                <a:spcPts val="0"/>
              </a:spcBef>
              <a:spcAft>
                <a:spcPts val="0"/>
              </a:spcAft>
              <a:buSzPts val="1400"/>
              <a:buChar char="-"/>
            </a:pPr>
            <a:r>
              <a:rPr lang="en"/>
              <a:t>Requires Layouts</a:t>
            </a:r>
            <a:endParaRPr/>
          </a:p>
          <a:p>
            <a:pPr indent="-317500" lvl="1" marL="914400" rtl="0" algn="l">
              <a:spcBef>
                <a:spcPts val="0"/>
              </a:spcBef>
              <a:spcAft>
                <a:spcPts val="0"/>
              </a:spcAft>
              <a:buSzPts val="1400"/>
              <a:buChar char="-"/>
            </a:pPr>
            <a:r>
              <a:rPr lang="en"/>
              <a:t>Creates Link files</a:t>
            </a:r>
            <a:endParaRPr/>
          </a:p>
          <a:p>
            <a:pPr indent="-342900" lvl="0" marL="457200" rtl="0" algn="l">
              <a:spcBef>
                <a:spcPts val="0"/>
              </a:spcBef>
              <a:spcAft>
                <a:spcPts val="0"/>
              </a:spcAft>
              <a:buSzPts val="1800"/>
              <a:buChar char="-"/>
            </a:pPr>
            <a:r>
              <a:rPr lang="en"/>
              <a:t>witness</a:t>
            </a:r>
            <a:endParaRPr/>
          </a:p>
          <a:p>
            <a:pPr indent="-317500" lvl="1" marL="914400" rtl="0" algn="l">
              <a:spcBef>
                <a:spcPts val="0"/>
              </a:spcBef>
              <a:spcAft>
                <a:spcPts val="0"/>
              </a:spcAft>
              <a:buSzPts val="1400"/>
              <a:buChar char="-"/>
            </a:pPr>
            <a:r>
              <a:rPr lang="en"/>
              <a:t>Does not need layouts</a:t>
            </a:r>
            <a:endParaRPr/>
          </a:p>
          <a:p>
            <a:pPr indent="-317500" lvl="1" marL="914400" rtl="0" algn="l">
              <a:spcBef>
                <a:spcPts val="0"/>
              </a:spcBef>
              <a:spcAft>
                <a:spcPts val="0"/>
              </a:spcAft>
              <a:buSzPts val="1400"/>
              <a:buChar char="-"/>
            </a:pPr>
            <a:r>
              <a:rPr lang="en"/>
              <a:t>Automated data collection</a:t>
            </a:r>
            <a:endParaRPr/>
          </a:p>
          <a:p>
            <a:pPr indent="-317500" lvl="1" marL="914400" rtl="0" algn="l">
              <a:spcBef>
                <a:spcPts val="0"/>
              </a:spcBef>
              <a:spcAft>
                <a:spcPts val="0"/>
              </a:spcAft>
              <a:buSzPts val="1400"/>
              <a:buChar char="-"/>
            </a:pPr>
            <a:r>
              <a:rPr lang="en"/>
              <a:t>Leverages in-toto attestations</a:t>
            </a:r>
            <a:endParaRPr/>
          </a:p>
          <a:p>
            <a:pPr indent="-342900" lvl="0" marL="457200" rtl="0" algn="l">
              <a:spcBef>
                <a:spcPts val="0"/>
              </a:spcBef>
              <a:spcAft>
                <a:spcPts val="0"/>
              </a:spcAft>
              <a:buSzPts val="1800"/>
              <a:buChar char="-"/>
            </a:pPr>
            <a:r>
              <a:rPr lang="en"/>
              <a:t>cosign</a:t>
            </a:r>
            <a:endParaRPr/>
          </a:p>
          <a:p>
            <a:pPr indent="-317500" lvl="1" marL="914400" rtl="0" algn="l">
              <a:spcBef>
                <a:spcPts val="0"/>
              </a:spcBef>
              <a:spcAft>
                <a:spcPts val="0"/>
              </a:spcAft>
              <a:buSzPts val="1400"/>
              <a:buChar char="-"/>
            </a:pPr>
            <a:r>
              <a:rPr lang="en"/>
              <a:t>Part of the sigstore suite</a:t>
            </a:r>
            <a:endParaRPr/>
          </a:p>
          <a:p>
            <a:pPr indent="-317500" lvl="1" marL="914400" rtl="0" algn="l">
              <a:spcBef>
                <a:spcPts val="0"/>
              </a:spcBef>
              <a:spcAft>
                <a:spcPts val="0"/>
              </a:spcAft>
              <a:buSzPts val="1400"/>
              <a:buChar char="-"/>
            </a:pPr>
            <a:r>
              <a:rPr lang="en"/>
              <a:t>Can take in attestation as json </a:t>
            </a:r>
            <a:endParaRPr/>
          </a:p>
          <a:p>
            <a:pPr indent="-317500" lvl="1" marL="914400" rtl="0" algn="l">
              <a:spcBef>
                <a:spcPts val="0"/>
              </a:spcBef>
              <a:spcAft>
                <a:spcPts val="0"/>
              </a:spcAft>
              <a:buSzPts val="1400"/>
              <a:buChar char="-"/>
            </a:pPr>
            <a:r>
              <a:rPr lang="en"/>
              <a:t>Store with container image in OCI registry</a:t>
            </a:r>
            <a:endParaRPr/>
          </a:p>
          <a:p>
            <a:pPr indent="-342900" lvl="0" marL="457200" rtl="0" algn="l">
              <a:spcBef>
                <a:spcPts val="0"/>
              </a:spcBef>
              <a:spcAft>
                <a:spcPts val="0"/>
              </a:spcAft>
              <a:buSzPts val="1800"/>
              <a:buChar char="-"/>
            </a:pPr>
            <a:r>
              <a:rPr lang="en"/>
              <a:t>slsa-attestor</a:t>
            </a:r>
            <a:endParaRPr/>
          </a:p>
          <a:p>
            <a:pPr indent="-317500" lvl="1" marL="914400" rtl="0" algn="l">
              <a:spcBef>
                <a:spcPts val="0"/>
              </a:spcBef>
              <a:spcAft>
                <a:spcPts val="0"/>
              </a:spcAft>
              <a:buSzPts val="1400"/>
              <a:buChar char="-"/>
            </a:pPr>
            <a:r>
              <a:rPr lang="en"/>
              <a:t>Specifically for slsa provenance</a:t>
            </a:r>
            <a:endParaRPr/>
          </a:p>
        </p:txBody>
      </p:sp>
      <p:pic>
        <p:nvPicPr>
          <p:cNvPr descr="a bunch of people are standing on a set of stairs that are covered in paper (Provided by Tenor)" id="387" name="Google Shape;387;p45"/>
          <p:cNvPicPr preferRelativeResize="0"/>
          <p:nvPr/>
        </p:nvPicPr>
        <p:blipFill>
          <a:blip r:embed="rId3">
            <a:alphaModFix/>
          </a:blip>
          <a:stretch>
            <a:fillRect/>
          </a:stretch>
        </p:blipFill>
        <p:spPr>
          <a:xfrm>
            <a:off x="6281075" y="114300"/>
            <a:ext cx="2667000" cy="4743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Spotlight on Witness</a:t>
            </a:r>
            <a:endParaRPr/>
          </a:p>
        </p:txBody>
      </p:sp>
      <p:sp>
        <p:nvSpPr>
          <p:cNvPr id="393" name="Google Shape;393;p46"/>
          <p:cNvSpPr txBox="1"/>
          <p:nvPr>
            <p:ph idx="1" type="body"/>
          </p:nvPr>
        </p:nvSpPr>
        <p:spPr>
          <a:xfrm>
            <a:off x="311700" y="1152475"/>
            <a:ext cx="8520600" cy="331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Allows us to declare policies independently of build pipeline design</a:t>
            </a:r>
            <a:endParaRPr/>
          </a:p>
          <a:p>
            <a:pPr indent="-342900" lvl="0" marL="457200" rtl="0" algn="l">
              <a:spcBef>
                <a:spcPts val="0"/>
              </a:spcBef>
              <a:spcAft>
                <a:spcPts val="0"/>
              </a:spcAft>
              <a:buSzPts val="1800"/>
              <a:buChar char="-"/>
            </a:pPr>
            <a:r>
              <a:rPr lang="en"/>
              <a:t>Automated Data collection to reduce developer friction.</a:t>
            </a:r>
            <a:endParaRPr/>
          </a:p>
          <a:p>
            <a:pPr indent="-342900" lvl="0" marL="457200" rtl="0" algn="l">
              <a:spcBef>
                <a:spcPts val="0"/>
              </a:spcBef>
              <a:spcAft>
                <a:spcPts val="0"/>
              </a:spcAft>
              <a:buSzPts val="1800"/>
              <a:buChar char="-"/>
            </a:pPr>
            <a:r>
              <a:rPr lang="en"/>
              <a:t>Allows </a:t>
            </a:r>
            <a:r>
              <a:rPr lang="en"/>
              <a:t>separation</a:t>
            </a:r>
            <a:r>
              <a:rPr lang="en"/>
              <a:t> of concerns from software developers and policy owners</a:t>
            </a:r>
            <a:endParaRPr/>
          </a:p>
          <a:p>
            <a:pPr indent="-317500" lvl="1" marL="914400" rtl="0" algn="l">
              <a:spcBef>
                <a:spcPts val="0"/>
              </a:spcBef>
              <a:spcAft>
                <a:spcPts val="0"/>
              </a:spcAft>
              <a:buSzPts val="1400"/>
              <a:buChar char="-"/>
            </a:pPr>
            <a:r>
              <a:rPr lang="en"/>
              <a:t>Important when security and compliance teams need ownership over policy</a:t>
            </a:r>
            <a:endParaRPr/>
          </a:p>
        </p:txBody>
      </p:sp>
      <p:pic>
        <p:nvPicPr>
          <p:cNvPr id="394" name="Google Shape;394;p46"/>
          <p:cNvPicPr preferRelativeResize="0"/>
          <p:nvPr/>
        </p:nvPicPr>
        <p:blipFill>
          <a:blip r:embed="rId3">
            <a:alphaModFix/>
          </a:blip>
          <a:stretch>
            <a:fillRect/>
          </a:stretch>
        </p:blipFill>
        <p:spPr>
          <a:xfrm>
            <a:off x="3816400" y="2461525"/>
            <a:ext cx="1870400" cy="2314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But where are they stored?</a:t>
            </a:r>
            <a:endParaRPr/>
          </a:p>
        </p:txBody>
      </p:sp>
      <p:sp>
        <p:nvSpPr>
          <p:cNvPr id="400" name="Google Shape;400;p47"/>
          <p:cNvSpPr txBox="1"/>
          <p:nvPr>
            <p:ph idx="1" type="body"/>
          </p:nvPr>
        </p:nvSpPr>
        <p:spPr>
          <a:xfrm>
            <a:off x="311700" y="1152475"/>
            <a:ext cx="8520600" cy="820200"/>
          </a:xfrm>
          <a:prstGeom prst="rect">
            <a:avLst/>
          </a:prstGeom>
          <a:noFill/>
          <a:ln>
            <a:noFill/>
          </a:ln>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a:t>
            </a:r>
            <a:r>
              <a:rPr lang="en" sz="1700"/>
              <a:t>rchivista is a graph and storage service for in-toto attestations.</a:t>
            </a:r>
            <a:endParaRPr sz="1700"/>
          </a:p>
          <a:p>
            <a:pPr indent="-336550" lvl="0" marL="457200" rtl="0" algn="l">
              <a:spcBef>
                <a:spcPts val="0"/>
              </a:spcBef>
              <a:spcAft>
                <a:spcPts val="0"/>
              </a:spcAft>
              <a:buSzPts val="1700"/>
              <a:buChar char="-"/>
            </a:pPr>
            <a:r>
              <a:rPr lang="en" sz="1700"/>
              <a:t>Enables the discovery and retrieval of attestations for software artifacts.</a:t>
            </a:r>
            <a:endParaRPr sz="2200"/>
          </a:p>
        </p:txBody>
      </p:sp>
      <p:pic>
        <p:nvPicPr>
          <p:cNvPr id="401" name="Google Shape;401;p47"/>
          <p:cNvPicPr preferRelativeResize="0"/>
          <p:nvPr/>
        </p:nvPicPr>
        <p:blipFill>
          <a:blip r:embed="rId3">
            <a:alphaModFix/>
          </a:blip>
          <a:stretch>
            <a:fillRect/>
          </a:stretch>
        </p:blipFill>
        <p:spPr>
          <a:xfrm>
            <a:off x="7105723" y="342075"/>
            <a:ext cx="1425350" cy="1298750"/>
          </a:xfrm>
          <a:prstGeom prst="rect">
            <a:avLst/>
          </a:prstGeom>
          <a:noFill/>
          <a:ln>
            <a:noFill/>
          </a:ln>
        </p:spPr>
      </p:pic>
      <p:pic>
        <p:nvPicPr>
          <p:cNvPr id="402" name="Google Shape;402;p47"/>
          <p:cNvPicPr preferRelativeResize="0"/>
          <p:nvPr/>
        </p:nvPicPr>
        <p:blipFill>
          <a:blip r:embed="rId4">
            <a:alphaModFix/>
          </a:blip>
          <a:stretch>
            <a:fillRect/>
          </a:stretch>
        </p:blipFill>
        <p:spPr>
          <a:xfrm>
            <a:off x="2490499" y="2962025"/>
            <a:ext cx="894026" cy="828800"/>
          </a:xfrm>
          <a:prstGeom prst="rect">
            <a:avLst/>
          </a:prstGeom>
          <a:noFill/>
          <a:ln>
            <a:noFill/>
          </a:ln>
        </p:spPr>
      </p:pic>
      <p:pic>
        <p:nvPicPr>
          <p:cNvPr id="403" name="Google Shape;403;p47"/>
          <p:cNvPicPr preferRelativeResize="0"/>
          <p:nvPr/>
        </p:nvPicPr>
        <p:blipFill>
          <a:blip r:embed="rId5">
            <a:alphaModFix/>
          </a:blip>
          <a:stretch>
            <a:fillRect/>
          </a:stretch>
        </p:blipFill>
        <p:spPr>
          <a:xfrm>
            <a:off x="4876800" y="2962037"/>
            <a:ext cx="620010" cy="828800"/>
          </a:xfrm>
          <a:prstGeom prst="rect">
            <a:avLst/>
          </a:prstGeom>
          <a:noFill/>
          <a:ln>
            <a:noFill/>
          </a:ln>
        </p:spPr>
      </p:pic>
      <p:cxnSp>
        <p:nvCxnSpPr>
          <p:cNvPr id="404" name="Google Shape;404;p47"/>
          <p:cNvCxnSpPr>
            <a:stCxn id="405" idx="1"/>
            <a:endCxn id="406" idx="3"/>
          </p:cNvCxnSpPr>
          <p:nvPr/>
        </p:nvCxnSpPr>
        <p:spPr>
          <a:xfrm rot="10800000">
            <a:off x="7187300" y="3376422"/>
            <a:ext cx="1085700" cy="0"/>
          </a:xfrm>
          <a:prstGeom prst="straightConnector1">
            <a:avLst/>
          </a:prstGeom>
          <a:noFill/>
          <a:ln cap="flat" cmpd="sng" w="28575">
            <a:solidFill>
              <a:schemeClr val="dk2"/>
            </a:solidFill>
            <a:prstDash val="solid"/>
            <a:round/>
            <a:headEnd len="med" w="med" type="none"/>
            <a:tailEnd len="med" w="med" type="triangle"/>
          </a:ln>
        </p:spPr>
      </p:cxnSp>
      <p:pic>
        <p:nvPicPr>
          <p:cNvPr id="405" name="Google Shape;405;p47"/>
          <p:cNvPicPr preferRelativeResize="0"/>
          <p:nvPr/>
        </p:nvPicPr>
        <p:blipFill>
          <a:blip r:embed="rId6">
            <a:alphaModFix/>
          </a:blip>
          <a:stretch>
            <a:fillRect/>
          </a:stretch>
        </p:blipFill>
        <p:spPr>
          <a:xfrm>
            <a:off x="8273000" y="3022137"/>
            <a:ext cx="620000" cy="708569"/>
          </a:xfrm>
          <a:prstGeom prst="rect">
            <a:avLst/>
          </a:prstGeom>
          <a:noFill/>
          <a:ln>
            <a:noFill/>
          </a:ln>
        </p:spPr>
      </p:pic>
      <p:cxnSp>
        <p:nvCxnSpPr>
          <p:cNvPr id="407" name="Google Shape;407;p47"/>
          <p:cNvCxnSpPr>
            <a:stCxn id="406" idx="1"/>
            <a:endCxn id="403" idx="3"/>
          </p:cNvCxnSpPr>
          <p:nvPr/>
        </p:nvCxnSpPr>
        <p:spPr>
          <a:xfrm rot="10800000">
            <a:off x="5496675" y="3376427"/>
            <a:ext cx="906900" cy="0"/>
          </a:xfrm>
          <a:prstGeom prst="straightConnector1">
            <a:avLst/>
          </a:prstGeom>
          <a:noFill/>
          <a:ln cap="flat" cmpd="sng" w="28575">
            <a:solidFill>
              <a:schemeClr val="dk2"/>
            </a:solidFill>
            <a:prstDash val="solid"/>
            <a:round/>
            <a:headEnd len="med" w="med" type="none"/>
            <a:tailEnd len="med" w="med" type="triangle"/>
          </a:ln>
        </p:spPr>
      </p:cxnSp>
      <p:pic>
        <p:nvPicPr>
          <p:cNvPr id="408" name="Google Shape;408;p47"/>
          <p:cNvPicPr preferRelativeResize="0"/>
          <p:nvPr/>
        </p:nvPicPr>
        <p:blipFill>
          <a:blip r:embed="rId7">
            <a:alphaModFix/>
          </a:blip>
          <a:stretch>
            <a:fillRect/>
          </a:stretch>
        </p:blipFill>
        <p:spPr>
          <a:xfrm>
            <a:off x="6403563" y="4196613"/>
            <a:ext cx="783675" cy="760001"/>
          </a:xfrm>
          <a:prstGeom prst="rect">
            <a:avLst/>
          </a:prstGeom>
          <a:noFill/>
          <a:ln>
            <a:noFill/>
          </a:ln>
        </p:spPr>
      </p:pic>
      <p:pic>
        <p:nvPicPr>
          <p:cNvPr id="406" name="Google Shape;406;p47"/>
          <p:cNvPicPr preferRelativeResize="0"/>
          <p:nvPr/>
        </p:nvPicPr>
        <p:blipFill>
          <a:blip r:embed="rId8">
            <a:alphaModFix/>
          </a:blip>
          <a:stretch>
            <a:fillRect/>
          </a:stretch>
        </p:blipFill>
        <p:spPr>
          <a:xfrm>
            <a:off x="6403575" y="2985541"/>
            <a:ext cx="783675" cy="781772"/>
          </a:xfrm>
          <a:prstGeom prst="rect">
            <a:avLst/>
          </a:prstGeom>
          <a:noFill/>
          <a:ln>
            <a:noFill/>
          </a:ln>
        </p:spPr>
      </p:pic>
      <p:pic>
        <p:nvPicPr>
          <p:cNvPr id="409" name="Google Shape;409;p47"/>
          <p:cNvPicPr preferRelativeResize="0"/>
          <p:nvPr/>
        </p:nvPicPr>
        <p:blipFill>
          <a:blip r:embed="rId9">
            <a:alphaModFix/>
          </a:blip>
          <a:stretch>
            <a:fillRect/>
          </a:stretch>
        </p:blipFill>
        <p:spPr>
          <a:xfrm>
            <a:off x="106873" y="2966354"/>
            <a:ext cx="783675" cy="820134"/>
          </a:xfrm>
          <a:prstGeom prst="rect">
            <a:avLst/>
          </a:prstGeom>
          <a:noFill/>
          <a:ln>
            <a:noFill/>
          </a:ln>
        </p:spPr>
      </p:pic>
      <p:cxnSp>
        <p:nvCxnSpPr>
          <p:cNvPr id="410" name="Google Shape;410;p47"/>
          <p:cNvCxnSpPr>
            <a:stCxn id="402" idx="1"/>
            <a:endCxn id="409" idx="3"/>
          </p:cNvCxnSpPr>
          <p:nvPr/>
        </p:nvCxnSpPr>
        <p:spPr>
          <a:xfrm rot="10800000">
            <a:off x="890599" y="3376425"/>
            <a:ext cx="1599900" cy="0"/>
          </a:xfrm>
          <a:prstGeom prst="straightConnector1">
            <a:avLst/>
          </a:prstGeom>
          <a:noFill/>
          <a:ln cap="flat" cmpd="sng" w="28575">
            <a:solidFill>
              <a:schemeClr val="dk2"/>
            </a:solidFill>
            <a:prstDash val="solid"/>
            <a:round/>
            <a:headEnd len="med" w="med" type="none"/>
            <a:tailEnd len="med" w="med" type="triangle"/>
          </a:ln>
        </p:spPr>
      </p:cxnSp>
      <p:cxnSp>
        <p:nvCxnSpPr>
          <p:cNvPr id="411" name="Google Shape;411;p47"/>
          <p:cNvCxnSpPr>
            <a:stCxn id="406" idx="2"/>
            <a:endCxn id="408" idx="0"/>
          </p:cNvCxnSpPr>
          <p:nvPr/>
        </p:nvCxnSpPr>
        <p:spPr>
          <a:xfrm>
            <a:off x="6795413" y="3767312"/>
            <a:ext cx="0" cy="429300"/>
          </a:xfrm>
          <a:prstGeom prst="straightConnector1">
            <a:avLst/>
          </a:prstGeom>
          <a:noFill/>
          <a:ln cap="flat" cmpd="sng" w="28575">
            <a:solidFill>
              <a:schemeClr val="dk2"/>
            </a:solidFill>
            <a:prstDash val="solid"/>
            <a:round/>
            <a:headEnd len="med" w="med" type="none"/>
            <a:tailEnd len="med" w="med" type="triangle"/>
          </a:ln>
        </p:spPr>
      </p:cxnSp>
      <p:cxnSp>
        <p:nvCxnSpPr>
          <p:cNvPr id="412" name="Google Shape;412;p47"/>
          <p:cNvCxnSpPr>
            <a:stCxn id="403" idx="1"/>
            <a:endCxn id="402" idx="3"/>
          </p:cNvCxnSpPr>
          <p:nvPr/>
        </p:nvCxnSpPr>
        <p:spPr>
          <a:xfrm rot="10800000">
            <a:off x="3384600" y="3376437"/>
            <a:ext cx="1492200" cy="0"/>
          </a:xfrm>
          <a:prstGeom prst="straightConnector1">
            <a:avLst/>
          </a:prstGeom>
          <a:noFill/>
          <a:ln cap="flat" cmpd="sng" w="28575">
            <a:solidFill>
              <a:schemeClr val="dk2"/>
            </a:solidFill>
            <a:prstDash val="solid"/>
            <a:round/>
            <a:headEnd len="med" w="med" type="none"/>
            <a:tailEnd len="med" w="med" type="triangle"/>
          </a:ln>
        </p:spPr>
      </p:cxnSp>
      <p:cxnSp>
        <p:nvCxnSpPr>
          <p:cNvPr id="413" name="Google Shape;413;p47"/>
          <p:cNvCxnSpPr>
            <a:stCxn id="414" idx="2"/>
            <a:endCxn id="402" idx="0"/>
          </p:cNvCxnSpPr>
          <p:nvPr/>
        </p:nvCxnSpPr>
        <p:spPr>
          <a:xfrm>
            <a:off x="2937513" y="2703975"/>
            <a:ext cx="0" cy="258000"/>
          </a:xfrm>
          <a:prstGeom prst="straightConnector1">
            <a:avLst/>
          </a:prstGeom>
          <a:noFill/>
          <a:ln cap="flat" cmpd="sng" w="28575">
            <a:solidFill>
              <a:schemeClr val="dk2"/>
            </a:solidFill>
            <a:prstDash val="solid"/>
            <a:round/>
            <a:headEnd len="med" w="med" type="none"/>
            <a:tailEnd len="med" w="med" type="triangle"/>
          </a:ln>
        </p:spPr>
      </p:cxnSp>
      <p:pic>
        <p:nvPicPr>
          <p:cNvPr id="414" name="Google Shape;414;p47"/>
          <p:cNvPicPr preferRelativeResize="0"/>
          <p:nvPr/>
        </p:nvPicPr>
        <p:blipFill>
          <a:blip r:embed="rId10">
            <a:alphaModFix/>
          </a:blip>
          <a:stretch>
            <a:fillRect/>
          </a:stretch>
        </p:blipFill>
        <p:spPr>
          <a:xfrm>
            <a:off x="2490500" y="1875175"/>
            <a:ext cx="894025" cy="82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Verifying Attestations</a:t>
            </a:r>
            <a:endParaRPr/>
          </a:p>
        </p:txBody>
      </p:sp>
      <p:sp>
        <p:nvSpPr>
          <p:cNvPr id="420" name="Google Shape;420;p48"/>
          <p:cNvSpPr txBox="1"/>
          <p:nvPr>
            <p:ph idx="1" type="body"/>
          </p:nvPr>
        </p:nvSpPr>
        <p:spPr>
          <a:xfrm>
            <a:off x="311700" y="1152475"/>
            <a:ext cx="8520600" cy="3317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And their verifying pairs:</a:t>
            </a:r>
            <a:endParaRPr/>
          </a:p>
          <a:p>
            <a:pPr indent="-342900" lvl="0" marL="457200" rtl="0" algn="l">
              <a:spcBef>
                <a:spcPts val="0"/>
              </a:spcBef>
              <a:spcAft>
                <a:spcPts val="0"/>
              </a:spcAft>
              <a:buSzPts val="1800"/>
              <a:buChar char="-"/>
            </a:pPr>
            <a:r>
              <a:rPr lang="en"/>
              <a:t>in-toto-verify</a:t>
            </a:r>
            <a:endParaRPr/>
          </a:p>
          <a:p>
            <a:pPr indent="-317500" lvl="1" marL="914400" rtl="0" algn="l">
              <a:spcBef>
                <a:spcPts val="0"/>
              </a:spcBef>
              <a:spcAft>
                <a:spcPts val="0"/>
              </a:spcAft>
              <a:buSzPts val="1400"/>
              <a:buChar char="-"/>
            </a:pPr>
            <a:r>
              <a:rPr lang="en"/>
              <a:t>Verifies layouts and link files</a:t>
            </a:r>
            <a:endParaRPr/>
          </a:p>
          <a:p>
            <a:pPr indent="-342900" lvl="0" marL="457200" rtl="0" algn="l">
              <a:spcBef>
                <a:spcPts val="0"/>
              </a:spcBef>
              <a:spcAft>
                <a:spcPts val="0"/>
              </a:spcAft>
              <a:buSzPts val="1800"/>
              <a:buChar char="-"/>
            </a:pPr>
            <a:r>
              <a:rPr lang="en"/>
              <a:t>witness verify</a:t>
            </a:r>
            <a:r>
              <a:rPr lang="en"/>
              <a:t> command</a:t>
            </a:r>
            <a:endParaRPr/>
          </a:p>
          <a:p>
            <a:pPr indent="-317500" lvl="1" marL="914400" rtl="0" algn="l">
              <a:spcBef>
                <a:spcPts val="0"/>
              </a:spcBef>
              <a:spcAft>
                <a:spcPts val="0"/>
              </a:spcAft>
              <a:buSzPts val="1400"/>
              <a:buChar char="-"/>
            </a:pPr>
            <a:r>
              <a:rPr lang="en"/>
              <a:t>Verifies against witness (rego) policies</a:t>
            </a:r>
            <a:endParaRPr/>
          </a:p>
          <a:p>
            <a:pPr indent="-342900" lvl="0" marL="457200" rtl="0" algn="l">
              <a:spcBef>
                <a:spcPts val="0"/>
              </a:spcBef>
              <a:spcAft>
                <a:spcPts val="0"/>
              </a:spcAft>
              <a:buSzPts val="1800"/>
              <a:buChar char="-"/>
            </a:pPr>
            <a:r>
              <a:rPr lang="en"/>
              <a:t>cosign verify</a:t>
            </a:r>
            <a:endParaRPr/>
          </a:p>
          <a:p>
            <a:pPr indent="-317500" lvl="1" marL="914400" rtl="0" algn="l">
              <a:spcBef>
                <a:spcPts val="0"/>
              </a:spcBef>
              <a:spcAft>
                <a:spcPts val="0"/>
              </a:spcAft>
              <a:buSzPts val="1400"/>
              <a:buChar char="-"/>
            </a:pPr>
            <a:r>
              <a:rPr lang="en"/>
              <a:t>Validates attestation signatures </a:t>
            </a:r>
            <a:endParaRPr/>
          </a:p>
          <a:p>
            <a:pPr indent="-317500" lvl="1" marL="914400" rtl="0" algn="l">
              <a:spcBef>
                <a:spcPts val="0"/>
              </a:spcBef>
              <a:spcAft>
                <a:spcPts val="0"/>
              </a:spcAft>
              <a:buSzPts val="1400"/>
              <a:buChar char="-"/>
            </a:pPr>
            <a:r>
              <a:rPr lang="en"/>
              <a:t>Can validate with cue or rego policies</a:t>
            </a:r>
            <a:endParaRPr/>
          </a:p>
          <a:p>
            <a:pPr indent="-342900" lvl="0" marL="457200" rtl="0" algn="l">
              <a:spcBef>
                <a:spcPts val="0"/>
              </a:spcBef>
              <a:spcAft>
                <a:spcPts val="0"/>
              </a:spcAft>
              <a:buSzPts val="1800"/>
              <a:buChar char="-"/>
            </a:pPr>
            <a:r>
              <a:rPr lang="en"/>
              <a:t>slsa-verifier</a:t>
            </a:r>
            <a:endParaRPr/>
          </a:p>
          <a:p>
            <a:pPr indent="-317500" lvl="1" marL="914400" rtl="0" algn="l">
              <a:spcBef>
                <a:spcPts val="0"/>
              </a:spcBef>
              <a:spcAft>
                <a:spcPts val="0"/>
              </a:spcAft>
              <a:buSzPts val="1400"/>
              <a:buChar char="-"/>
            </a:pPr>
            <a:r>
              <a:rPr lang="en"/>
              <a:t>Verifies slsa provenance attestations</a:t>
            </a:r>
            <a:endParaRPr/>
          </a:p>
          <a:p>
            <a:pPr indent="-317500" lvl="1" marL="914400" rtl="0" algn="l">
              <a:spcBef>
                <a:spcPts val="0"/>
              </a:spcBef>
              <a:spcAft>
                <a:spcPts val="0"/>
              </a:spcAft>
              <a:buSzPts val="1400"/>
              <a:buChar char="-"/>
            </a:pPr>
            <a:r>
              <a:rPr lang="en"/>
              <a:t>Limited to provenance specifics</a:t>
            </a:r>
            <a:endParaRPr/>
          </a:p>
          <a:p>
            <a:pPr indent="-317500" lvl="2" marL="1371600" rtl="0" algn="l">
              <a:spcBef>
                <a:spcPts val="0"/>
              </a:spcBef>
              <a:spcAft>
                <a:spcPts val="0"/>
              </a:spcAft>
              <a:buSzPts val="1400"/>
              <a:buChar char="-"/>
            </a:pPr>
            <a:r>
              <a:rPr lang="en"/>
              <a:t>Builder id</a:t>
            </a:r>
            <a:endParaRPr/>
          </a:p>
          <a:p>
            <a:pPr indent="-317500" lvl="2" marL="1371600" rtl="0" algn="l">
              <a:spcBef>
                <a:spcPts val="0"/>
              </a:spcBef>
              <a:spcAft>
                <a:spcPts val="0"/>
              </a:spcAft>
              <a:buSzPts val="1400"/>
              <a:buChar char="-"/>
            </a:pPr>
            <a:r>
              <a:rPr lang="en"/>
              <a:t>Src code repo info</a:t>
            </a:r>
            <a:endParaRPr/>
          </a:p>
        </p:txBody>
      </p:sp>
      <p:pic>
        <p:nvPicPr>
          <p:cNvPr descr="a 3d man is holding a checklist with three red check marks (Provided by Tenor)" id="421" name="Google Shape;421;p48"/>
          <p:cNvPicPr preferRelativeResize="0"/>
          <p:nvPr/>
        </p:nvPicPr>
        <p:blipFill>
          <a:blip r:embed="rId3">
            <a:alphaModFix/>
          </a:blip>
          <a:stretch>
            <a:fillRect/>
          </a:stretch>
        </p:blipFill>
        <p:spPr>
          <a:xfrm>
            <a:off x="6051100" y="200025"/>
            <a:ext cx="2838450" cy="4743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Now let’s see an </a:t>
            </a:r>
            <a:r>
              <a:rPr lang="en"/>
              <a:t>attestation get generated</a:t>
            </a:r>
            <a:endParaRPr/>
          </a:p>
        </p:txBody>
      </p:sp>
      <p:pic>
        <p:nvPicPr>
          <p:cNvPr id="427" name="Google Shape;427;p49" title="REC-20241026014557.mp4">
            <a:hlinkClick r:id="rId3"/>
          </p:cNvPr>
          <p:cNvPicPr preferRelativeResize="0"/>
          <p:nvPr/>
        </p:nvPicPr>
        <p:blipFill>
          <a:blip r:embed="rId4">
            <a:alphaModFix/>
          </a:blip>
          <a:stretch>
            <a:fillRect/>
          </a:stretch>
        </p:blipFill>
        <p:spPr>
          <a:xfrm>
            <a:off x="672750" y="1072400"/>
            <a:ext cx="6224924" cy="3397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Agenda</a:t>
            </a:r>
            <a:endParaRPr/>
          </a:p>
        </p:txBody>
      </p:sp>
      <p:sp>
        <p:nvSpPr>
          <p:cNvPr id="114" name="Google Shape;114;p23"/>
          <p:cNvSpPr txBox="1"/>
          <p:nvPr>
            <p:ph idx="1" type="body"/>
          </p:nvPr>
        </p:nvSpPr>
        <p:spPr>
          <a:xfrm>
            <a:off x="296600" y="1088975"/>
            <a:ext cx="8520600" cy="3317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Level set on S3C (Secure Software Supply Chain)</a:t>
            </a:r>
            <a:endParaRPr/>
          </a:p>
          <a:p>
            <a:pPr indent="-342900" lvl="0" marL="457200" rtl="0" algn="l">
              <a:lnSpc>
                <a:spcPct val="150000"/>
              </a:lnSpc>
              <a:spcBef>
                <a:spcPts val="0"/>
              </a:spcBef>
              <a:spcAft>
                <a:spcPts val="0"/>
              </a:spcAft>
              <a:buSzPts val="1800"/>
              <a:buChar char="-"/>
            </a:pPr>
            <a:r>
              <a:rPr lang="en"/>
              <a:t>S3C challenges in practice</a:t>
            </a:r>
            <a:endParaRPr/>
          </a:p>
          <a:p>
            <a:pPr indent="-342900" lvl="0" marL="457200" rtl="0" algn="l">
              <a:lnSpc>
                <a:spcPct val="150000"/>
              </a:lnSpc>
              <a:spcBef>
                <a:spcPts val="0"/>
              </a:spcBef>
              <a:spcAft>
                <a:spcPts val="0"/>
              </a:spcAft>
              <a:buSzPts val="1800"/>
              <a:buChar char="-"/>
            </a:pPr>
            <a:r>
              <a:rPr lang="en"/>
              <a:t>Telling the SDLC “trust story”</a:t>
            </a:r>
            <a:endParaRPr/>
          </a:p>
          <a:p>
            <a:pPr indent="-342900" lvl="0" marL="457200" rtl="0" algn="l">
              <a:lnSpc>
                <a:spcPct val="150000"/>
              </a:lnSpc>
              <a:spcBef>
                <a:spcPts val="0"/>
              </a:spcBef>
              <a:spcAft>
                <a:spcPts val="0"/>
              </a:spcAft>
              <a:buSzPts val="1800"/>
              <a:buChar char="-"/>
            </a:pPr>
            <a:r>
              <a:rPr lang="en"/>
              <a:t>Attestations!</a:t>
            </a:r>
            <a:endParaRPr/>
          </a:p>
          <a:p>
            <a:pPr indent="-342900" lvl="0" marL="457200" rtl="0" algn="l">
              <a:lnSpc>
                <a:spcPct val="150000"/>
              </a:lnSpc>
              <a:spcBef>
                <a:spcPts val="0"/>
              </a:spcBef>
              <a:spcAft>
                <a:spcPts val="0"/>
              </a:spcAft>
              <a:buSzPts val="1800"/>
              <a:buChar char="-"/>
            </a:pPr>
            <a:r>
              <a:rPr lang="en"/>
              <a:t>Demo</a:t>
            </a:r>
            <a:endParaRPr/>
          </a:p>
          <a:p>
            <a:pPr indent="-342900" lvl="0" marL="457200" rtl="0" algn="l">
              <a:lnSpc>
                <a:spcPct val="150000"/>
              </a:lnSpc>
              <a:spcBef>
                <a:spcPts val="0"/>
              </a:spcBef>
              <a:spcAft>
                <a:spcPts val="0"/>
              </a:spcAft>
              <a:buSzPts val="1800"/>
              <a:buChar char="-"/>
            </a:pPr>
            <a:r>
              <a:rPr lang="en"/>
              <a:t>How to get started and where we can go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Diagram of the build SDLC as attestations in graphql viz</a:t>
            </a:r>
            <a:endParaRPr/>
          </a:p>
        </p:txBody>
      </p:sp>
      <p:pic>
        <p:nvPicPr>
          <p:cNvPr id="433" name="Google Shape;433;p50" title="graph.mp4">
            <a:hlinkClick r:id="rId3"/>
          </p:cNvPr>
          <p:cNvPicPr preferRelativeResize="0"/>
          <p:nvPr/>
        </p:nvPicPr>
        <p:blipFill>
          <a:blip r:embed="rId4">
            <a:alphaModFix/>
          </a:blip>
          <a:stretch>
            <a:fillRect/>
          </a:stretch>
        </p:blipFill>
        <p:spPr>
          <a:xfrm>
            <a:off x="652825" y="1017725"/>
            <a:ext cx="6432200" cy="339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start telling your SDLC stories?</a:t>
            </a:r>
            <a:endParaRPr/>
          </a:p>
        </p:txBody>
      </p:sp>
      <p:sp>
        <p:nvSpPr>
          <p:cNvPr id="439" name="Google Shape;439;p51"/>
          <p:cNvSpPr txBox="1"/>
          <p:nvPr>
            <p:ph idx="1" type="body"/>
          </p:nvPr>
        </p:nvSpPr>
        <p:spPr>
          <a:xfrm>
            <a:off x="311700" y="1152475"/>
            <a:ext cx="8520600" cy="331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Start with accounting your processes</a:t>
            </a:r>
            <a:endParaRPr/>
          </a:p>
          <a:p>
            <a:pPr indent="-317500" lvl="1" marL="914400" rtl="0" algn="l">
              <a:spcBef>
                <a:spcPts val="0"/>
              </a:spcBef>
              <a:spcAft>
                <a:spcPts val="0"/>
              </a:spcAft>
              <a:buSzPts val="1400"/>
              <a:buChar char="-"/>
            </a:pPr>
            <a:r>
              <a:rPr lang="en"/>
              <a:t>Threat modeling helps!</a:t>
            </a:r>
            <a:endParaRPr/>
          </a:p>
          <a:p>
            <a:pPr indent="-342900" lvl="0" marL="457200" rtl="0" algn="l">
              <a:spcBef>
                <a:spcPts val="0"/>
              </a:spcBef>
              <a:spcAft>
                <a:spcPts val="0"/>
              </a:spcAft>
              <a:buSzPts val="1800"/>
              <a:buChar char="-"/>
            </a:pPr>
            <a:r>
              <a:rPr lang="en"/>
              <a:t>Find places that you can instrument</a:t>
            </a:r>
            <a:endParaRPr/>
          </a:p>
          <a:p>
            <a:pPr indent="-317500" lvl="1" marL="914400" rtl="0" algn="l">
              <a:spcBef>
                <a:spcPts val="0"/>
              </a:spcBef>
              <a:spcAft>
                <a:spcPts val="0"/>
              </a:spcAft>
              <a:buSzPts val="1400"/>
              <a:buChar char="-"/>
            </a:pPr>
            <a:r>
              <a:rPr lang="en"/>
              <a:t>The common “predicate types” are obvious</a:t>
            </a:r>
            <a:endParaRPr/>
          </a:p>
          <a:p>
            <a:pPr indent="-342900" lvl="0" marL="457200" rtl="0" algn="l">
              <a:spcBef>
                <a:spcPts val="0"/>
              </a:spcBef>
              <a:spcAft>
                <a:spcPts val="0"/>
              </a:spcAft>
              <a:buSzPts val="1800"/>
              <a:buChar char="-"/>
            </a:pPr>
            <a:r>
              <a:rPr lang="en"/>
              <a:t>Sort by those that instill greatest “trust”</a:t>
            </a:r>
            <a:endParaRPr/>
          </a:p>
          <a:p>
            <a:pPr indent="-342900" lvl="0" marL="457200" rtl="0" algn="l">
              <a:spcBef>
                <a:spcPts val="0"/>
              </a:spcBef>
              <a:spcAft>
                <a:spcPts val="0"/>
              </a:spcAft>
              <a:buSzPts val="1800"/>
              <a:buChar char="-"/>
            </a:pPr>
            <a:r>
              <a:rPr lang="en"/>
              <a:t>Instrument and write policy to use them</a:t>
            </a:r>
            <a:endParaRPr/>
          </a:p>
          <a:p>
            <a:pPr indent="-342900" lvl="0" marL="457200" rtl="0" algn="l">
              <a:spcBef>
                <a:spcPts val="0"/>
              </a:spcBef>
              <a:spcAft>
                <a:spcPts val="0"/>
              </a:spcAft>
              <a:buSzPts val="1800"/>
              <a:buChar char="-"/>
            </a:pPr>
            <a:r>
              <a:rPr lang="en"/>
              <a:t>Repeat!</a:t>
            </a:r>
            <a:endParaRPr/>
          </a:p>
        </p:txBody>
      </p:sp>
      <p:pic>
        <p:nvPicPr>
          <p:cNvPr descr="Checklist icon image | Public domain vectors" id="440" name="Google Shape;440;p51"/>
          <p:cNvPicPr preferRelativeResize="0"/>
          <p:nvPr/>
        </p:nvPicPr>
        <p:blipFill>
          <a:blip r:embed="rId3">
            <a:alphaModFix/>
          </a:blip>
          <a:stretch>
            <a:fillRect/>
          </a:stretch>
        </p:blipFill>
        <p:spPr>
          <a:xfrm>
            <a:off x="6362900" y="888550"/>
            <a:ext cx="1891075" cy="2748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Where can we take this?</a:t>
            </a:r>
            <a:endParaRPr/>
          </a:p>
        </p:txBody>
      </p:sp>
      <p:sp>
        <p:nvSpPr>
          <p:cNvPr id="446" name="Google Shape;446;p52"/>
          <p:cNvSpPr txBox="1"/>
          <p:nvPr>
            <p:ph idx="1" type="body"/>
          </p:nvPr>
        </p:nvSpPr>
        <p:spPr>
          <a:xfrm>
            <a:off x="311700" y="1152475"/>
            <a:ext cx="8520600" cy="3317400"/>
          </a:xfrm>
          <a:prstGeom prst="rect">
            <a:avLst/>
          </a:prstGeom>
          <a:noFill/>
          <a:ln>
            <a:noFill/>
          </a:ln>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SzPts val="2000"/>
              <a:buChar char="-"/>
            </a:pPr>
            <a:r>
              <a:rPr lang="en" sz="2000"/>
              <a:t>Centralized policy evaluation </a:t>
            </a:r>
            <a:endParaRPr sz="2000"/>
          </a:p>
          <a:p>
            <a:pPr indent="-330200" lvl="1" marL="914400" rtl="0" algn="l">
              <a:lnSpc>
                <a:spcPct val="150000"/>
              </a:lnSpc>
              <a:spcBef>
                <a:spcPts val="0"/>
              </a:spcBef>
              <a:spcAft>
                <a:spcPts val="0"/>
              </a:spcAft>
              <a:buSzPts val="1600"/>
              <a:buChar char="-"/>
            </a:pPr>
            <a:r>
              <a:rPr lang="en" sz="1600"/>
              <a:t>More on this next…</a:t>
            </a:r>
            <a:endParaRPr sz="1600"/>
          </a:p>
          <a:p>
            <a:pPr indent="-355600" lvl="0" marL="457200" rtl="0" algn="l">
              <a:lnSpc>
                <a:spcPct val="150000"/>
              </a:lnSpc>
              <a:spcBef>
                <a:spcPts val="0"/>
              </a:spcBef>
              <a:spcAft>
                <a:spcPts val="0"/>
              </a:spcAft>
              <a:buSzPts val="2000"/>
              <a:buChar char="-"/>
            </a:pPr>
            <a:r>
              <a:rPr lang="en" sz="2000"/>
              <a:t>AI/ML</a:t>
            </a:r>
            <a:endParaRPr sz="2000"/>
          </a:p>
          <a:p>
            <a:pPr indent="-330200" lvl="1" marL="914400" rtl="0" algn="l">
              <a:lnSpc>
                <a:spcPct val="150000"/>
              </a:lnSpc>
              <a:spcBef>
                <a:spcPts val="0"/>
              </a:spcBef>
              <a:spcAft>
                <a:spcPts val="0"/>
              </a:spcAft>
              <a:buSzPts val="1600"/>
              <a:buChar char="-"/>
            </a:pPr>
            <a:r>
              <a:rPr lang="en" sz="1600"/>
              <a:t>Trained on data lake</a:t>
            </a:r>
            <a:endParaRPr sz="1600"/>
          </a:p>
          <a:p>
            <a:pPr indent="-330200" lvl="1" marL="914400" rtl="0" algn="l">
              <a:lnSpc>
                <a:spcPct val="150000"/>
              </a:lnSpc>
              <a:spcBef>
                <a:spcPts val="0"/>
              </a:spcBef>
              <a:spcAft>
                <a:spcPts val="0"/>
              </a:spcAft>
              <a:buSzPts val="1600"/>
              <a:buChar char="-"/>
            </a:pPr>
            <a:r>
              <a:rPr lang="en" sz="1600"/>
              <a:t>Augment</a:t>
            </a:r>
            <a:r>
              <a:rPr lang="en" sz="1600"/>
              <a:t> with sw quality and incident data</a:t>
            </a:r>
            <a:endParaRPr sz="1600"/>
          </a:p>
          <a:p>
            <a:pPr indent="-330200" lvl="1" marL="914400" rtl="0" algn="l">
              <a:lnSpc>
                <a:spcPct val="150000"/>
              </a:lnSpc>
              <a:spcBef>
                <a:spcPts val="0"/>
              </a:spcBef>
              <a:spcAft>
                <a:spcPts val="0"/>
              </a:spcAft>
              <a:buSzPts val="1600"/>
              <a:buChar char="-"/>
            </a:pPr>
            <a:r>
              <a:rPr lang="en" sz="1600"/>
              <a:t>E</a:t>
            </a:r>
            <a:r>
              <a:rPr lang="en" sz="1600"/>
              <a:t>nable</a:t>
            </a:r>
            <a:r>
              <a:rPr lang="en" sz="1600"/>
              <a:t> earlier “trust” decisions</a:t>
            </a:r>
            <a:endParaRPr sz="1600"/>
          </a:p>
        </p:txBody>
      </p:sp>
      <p:pic>
        <p:nvPicPr>
          <p:cNvPr descr="a man with glasses is surrounded by a glowing circle and the website pmitf.com is displayed below him (Provided by Tenor)" id="447" name="Google Shape;447;p52"/>
          <p:cNvPicPr preferRelativeResize="0"/>
          <p:nvPr/>
        </p:nvPicPr>
        <p:blipFill>
          <a:blip r:embed="rId3">
            <a:alphaModFix/>
          </a:blip>
          <a:stretch>
            <a:fillRect/>
          </a:stretch>
        </p:blipFill>
        <p:spPr>
          <a:xfrm>
            <a:off x="5747650" y="1152471"/>
            <a:ext cx="3256725" cy="2073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Centralized Policy Decisions</a:t>
            </a:r>
            <a:endParaRPr/>
          </a:p>
        </p:txBody>
      </p:sp>
      <p:sp>
        <p:nvSpPr>
          <p:cNvPr id="453" name="Google Shape;453;p53"/>
          <p:cNvSpPr txBox="1"/>
          <p:nvPr>
            <p:ph idx="1" type="body"/>
          </p:nvPr>
        </p:nvSpPr>
        <p:spPr>
          <a:xfrm>
            <a:off x="311700" y="1152475"/>
            <a:ext cx="5985300" cy="331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Central data lake w/ graph API is foundational</a:t>
            </a:r>
            <a:endParaRPr/>
          </a:p>
          <a:p>
            <a:pPr indent="-342900" lvl="0" marL="457200" rtl="0" algn="l">
              <a:spcBef>
                <a:spcPts val="0"/>
              </a:spcBef>
              <a:spcAft>
                <a:spcPts val="0"/>
              </a:spcAft>
              <a:buSzPts val="1800"/>
              <a:buChar char="-"/>
            </a:pPr>
            <a:r>
              <a:rPr lang="en"/>
              <a:t>Policy evaluation API</a:t>
            </a:r>
            <a:endParaRPr/>
          </a:p>
          <a:p>
            <a:pPr indent="-342900" lvl="0" marL="457200" rtl="0" algn="l">
              <a:spcBef>
                <a:spcPts val="0"/>
              </a:spcBef>
              <a:spcAft>
                <a:spcPts val="0"/>
              </a:spcAft>
              <a:buSzPts val="1800"/>
              <a:buChar char="-"/>
            </a:pPr>
            <a:r>
              <a:rPr lang="en"/>
              <a:t>Policy becomes pluggable</a:t>
            </a:r>
            <a:endParaRPr/>
          </a:p>
          <a:p>
            <a:pPr indent="-342900" lvl="0" marL="457200" rtl="0" algn="l">
              <a:spcBef>
                <a:spcPts val="0"/>
              </a:spcBef>
              <a:spcAft>
                <a:spcPts val="0"/>
              </a:spcAft>
              <a:buSzPts val="1800"/>
              <a:buChar char="-"/>
            </a:pPr>
            <a:r>
              <a:rPr lang="en"/>
              <a:t>Diverse environment becomes easier</a:t>
            </a:r>
            <a:endParaRPr/>
          </a:p>
          <a:p>
            <a:pPr indent="-317500" lvl="1" marL="914400" rtl="0" algn="l">
              <a:spcBef>
                <a:spcPts val="0"/>
              </a:spcBef>
              <a:spcAft>
                <a:spcPts val="0"/>
              </a:spcAft>
              <a:buSzPts val="1400"/>
              <a:buChar char="-"/>
            </a:pPr>
            <a:r>
              <a:rPr lang="en"/>
              <a:t>Avoid policy d</a:t>
            </a:r>
            <a:r>
              <a:rPr lang="en"/>
              <a:t>istribution</a:t>
            </a:r>
            <a:r>
              <a:rPr lang="en"/>
              <a:t> issues!</a:t>
            </a:r>
            <a:endParaRPr/>
          </a:p>
          <a:p>
            <a:pPr indent="-342900" lvl="0" marL="457200" rtl="0" algn="l">
              <a:spcBef>
                <a:spcPts val="0"/>
              </a:spcBef>
              <a:spcAft>
                <a:spcPts val="0"/>
              </a:spcAft>
              <a:buSzPts val="1800"/>
              <a:buChar char="-"/>
            </a:pPr>
            <a:r>
              <a:rPr lang="en"/>
              <a:t>Strong </a:t>
            </a:r>
            <a:r>
              <a:rPr lang="en"/>
              <a:t>separation</a:t>
            </a:r>
            <a:r>
              <a:rPr lang="en"/>
              <a:t> of concerns</a:t>
            </a:r>
            <a:endParaRPr/>
          </a:p>
          <a:p>
            <a:pPr indent="-342900" lvl="0" marL="457200" rtl="0" algn="l">
              <a:spcBef>
                <a:spcPts val="0"/>
              </a:spcBef>
              <a:spcAft>
                <a:spcPts val="0"/>
              </a:spcAft>
              <a:buSzPts val="1800"/>
              <a:buChar char="-"/>
            </a:pPr>
            <a:r>
              <a:rPr lang="en"/>
              <a:t>OOB policy execution</a:t>
            </a:r>
            <a:endParaRPr/>
          </a:p>
          <a:p>
            <a:pPr indent="-317500" lvl="1" marL="914400" rtl="0" algn="l">
              <a:spcBef>
                <a:spcPts val="0"/>
              </a:spcBef>
              <a:spcAft>
                <a:spcPts val="0"/>
              </a:spcAft>
              <a:buSzPts val="1400"/>
              <a:buChar char="-"/>
            </a:pPr>
            <a:r>
              <a:rPr lang="en"/>
              <a:t>Backtest policies (w/out re-running pipelines)</a:t>
            </a:r>
            <a:endParaRPr/>
          </a:p>
          <a:p>
            <a:pPr indent="0" lvl="0" marL="0" rtl="0" algn="l">
              <a:spcBef>
                <a:spcPts val="0"/>
              </a:spcBef>
              <a:spcAft>
                <a:spcPts val="0"/>
              </a:spcAft>
              <a:buNone/>
            </a:pPr>
            <a:r>
              <a:t/>
            </a:r>
            <a:endParaRPr/>
          </a:p>
        </p:txBody>
      </p:sp>
      <p:pic>
        <p:nvPicPr>
          <p:cNvPr descr="a man in a space suit is walking in front of a bright yellow sun (Provided by Tenor)" id="454" name="Google Shape;454;p53"/>
          <p:cNvPicPr preferRelativeResize="0"/>
          <p:nvPr/>
        </p:nvPicPr>
        <p:blipFill>
          <a:blip r:embed="rId3">
            <a:alphaModFix/>
          </a:blip>
          <a:stretch>
            <a:fillRect/>
          </a:stretch>
        </p:blipFill>
        <p:spPr>
          <a:xfrm>
            <a:off x="6418087" y="577050"/>
            <a:ext cx="2414213" cy="331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Thank you!</a:t>
            </a:r>
            <a:endParaRPr/>
          </a:p>
        </p:txBody>
      </p:sp>
      <p:sp>
        <p:nvSpPr>
          <p:cNvPr id="460" name="Google Shape;460;p54"/>
          <p:cNvSpPr txBox="1"/>
          <p:nvPr>
            <p:ph idx="1" type="body"/>
          </p:nvPr>
        </p:nvSpPr>
        <p:spPr>
          <a:xfrm>
            <a:off x="6200825" y="3418225"/>
            <a:ext cx="2847900" cy="1652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Follow us on </a:t>
            </a:r>
            <a:r>
              <a:rPr lang="en"/>
              <a:t>linkedin!</a:t>
            </a:r>
            <a:endParaRPr sz="2200"/>
          </a:p>
          <a:p>
            <a:pPr indent="0" lvl="0" marL="0" rtl="0" algn="l">
              <a:lnSpc>
                <a:spcPct val="115000"/>
              </a:lnSpc>
              <a:spcBef>
                <a:spcPts val="1200"/>
              </a:spcBef>
              <a:spcAft>
                <a:spcPts val="0"/>
              </a:spcAft>
              <a:buSzPts val="1800"/>
              <a:buNone/>
            </a:pPr>
            <a:r>
              <a:rPr lang="en" sz="1700" u="sng">
                <a:solidFill>
                  <a:schemeClr val="hlink"/>
                </a:solidFill>
                <a:hlinkClick r:id="rId3"/>
              </a:rPr>
              <a:t>/in/jessesanford</a:t>
            </a:r>
            <a:endParaRPr sz="2400"/>
          </a:p>
          <a:p>
            <a:pPr indent="0" lvl="0" marL="0" rtl="0" algn="l">
              <a:spcBef>
                <a:spcPts val="1200"/>
              </a:spcBef>
              <a:spcAft>
                <a:spcPts val="1200"/>
              </a:spcAft>
              <a:buClr>
                <a:schemeClr val="dk1"/>
              </a:buClr>
              <a:buSzPts val="1800"/>
              <a:buFont typeface="Arial"/>
              <a:buNone/>
            </a:pPr>
            <a:r>
              <a:rPr lang="en" sz="1700" u="sng">
                <a:solidFill>
                  <a:schemeClr val="accent1"/>
                </a:solidFill>
                <a:hlinkClick r:id="rId4">
                  <a:extLst>
                    <a:ext uri="{A12FA001-AC4F-418D-AE19-62706E023703}">
                      <ahyp:hlinkClr val="tx"/>
                    </a:ext>
                  </a:extLst>
                </a:hlinkClick>
              </a:rPr>
              <a:t>/in/jagadishramidi/</a:t>
            </a:r>
            <a:endParaRPr sz="2400"/>
          </a:p>
        </p:txBody>
      </p:sp>
      <p:pic>
        <p:nvPicPr>
          <p:cNvPr id="461" name="Google Shape;461;p54"/>
          <p:cNvPicPr preferRelativeResize="0"/>
          <p:nvPr/>
        </p:nvPicPr>
        <p:blipFill>
          <a:blip r:embed="rId5">
            <a:alphaModFix/>
          </a:blip>
          <a:stretch>
            <a:fillRect/>
          </a:stretch>
        </p:blipFill>
        <p:spPr>
          <a:xfrm>
            <a:off x="277150" y="1633925"/>
            <a:ext cx="2240250" cy="2240250"/>
          </a:xfrm>
          <a:prstGeom prst="rect">
            <a:avLst/>
          </a:prstGeom>
          <a:noFill/>
          <a:ln>
            <a:noFill/>
          </a:ln>
        </p:spPr>
      </p:pic>
      <p:sp>
        <p:nvSpPr>
          <p:cNvPr id="462" name="Google Shape;462;p54"/>
          <p:cNvSpPr txBox="1"/>
          <p:nvPr/>
        </p:nvSpPr>
        <p:spPr>
          <a:xfrm>
            <a:off x="277150" y="1150700"/>
            <a:ext cx="24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Slides/demo and links: </a:t>
            </a:r>
            <a:endParaRPr sz="1800">
              <a:solidFill>
                <a:schemeClr val="dk2"/>
              </a:solidFill>
            </a:endParaRPr>
          </a:p>
        </p:txBody>
      </p:sp>
      <p:sp>
        <p:nvSpPr>
          <p:cNvPr id="463" name="Google Shape;463;p54"/>
          <p:cNvSpPr txBox="1"/>
          <p:nvPr/>
        </p:nvSpPr>
        <p:spPr>
          <a:xfrm>
            <a:off x="277150" y="3874175"/>
            <a:ext cx="552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https://github.com/jessesanford/scscon-japan-2024</a:t>
            </a:r>
            <a:endParaRPr sz="1800">
              <a:solidFill>
                <a:schemeClr val="dk2"/>
              </a:solidFill>
            </a:endParaRPr>
          </a:p>
        </p:txBody>
      </p:sp>
      <p:sp>
        <p:nvSpPr>
          <p:cNvPr id="464" name="Google Shape;464;p54"/>
          <p:cNvSpPr txBox="1"/>
          <p:nvPr/>
        </p:nvSpPr>
        <p:spPr>
          <a:xfrm>
            <a:off x="7078500" y="2511875"/>
            <a:ext cx="19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https://sched.co/1i7lS</a:t>
            </a:r>
            <a:endParaRPr/>
          </a:p>
        </p:txBody>
      </p:sp>
      <p:sp>
        <p:nvSpPr>
          <p:cNvPr id="465" name="Google Shape;465;p54"/>
          <p:cNvSpPr txBox="1"/>
          <p:nvPr/>
        </p:nvSpPr>
        <p:spPr>
          <a:xfrm>
            <a:off x="4812725" y="57850"/>
            <a:ext cx="4236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KCNA 24 Talk Coming SOON!</a:t>
            </a:r>
            <a:br>
              <a:rPr lang="en" sz="1100">
                <a:solidFill>
                  <a:schemeClr val="dk1"/>
                </a:solidFill>
              </a:rPr>
            </a:br>
            <a:r>
              <a:rPr lang="en" sz="1100">
                <a:solidFill>
                  <a:schemeClr val="dk1"/>
                </a:solidFill>
              </a:rPr>
              <a:t>Secure by Design CI/CD: Practical Insights from Adobe and Autodesk - Vikram Sethi, Adobe Inc. &amp; Jesse Sanford, Autodesk</a:t>
            </a:r>
            <a:endParaRPr sz="1100">
              <a:solidFill>
                <a:schemeClr val="dk1"/>
              </a:solidFill>
            </a:endParaRPr>
          </a:p>
        </p:txBody>
      </p:sp>
      <p:pic>
        <p:nvPicPr>
          <p:cNvPr id="466" name="Google Shape;466;p54"/>
          <p:cNvPicPr preferRelativeResize="0"/>
          <p:nvPr/>
        </p:nvPicPr>
        <p:blipFill>
          <a:blip r:embed="rId6">
            <a:alphaModFix/>
          </a:blip>
          <a:stretch>
            <a:fillRect/>
          </a:stretch>
        </p:blipFill>
        <p:spPr>
          <a:xfrm>
            <a:off x="7107525" y="702875"/>
            <a:ext cx="1868875" cy="1868875"/>
          </a:xfrm>
          <a:prstGeom prst="rect">
            <a:avLst/>
          </a:prstGeom>
          <a:noFill/>
          <a:ln>
            <a:noFill/>
          </a:ln>
        </p:spPr>
      </p:pic>
      <p:sp>
        <p:nvSpPr>
          <p:cNvPr id="467" name="Google Shape;467;p54"/>
          <p:cNvSpPr txBox="1"/>
          <p:nvPr/>
        </p:nvSpPr>
        <p:spPr>
          <a:xfrm>
            <a:off x="3167150" y="2091950"/>
            <a:ext cx="3067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dk2"/>
                </a:solidFill>
              </a:rPr>
              <a:t>QUESTIONS?</a:t>
            </a:r>
            <a:endParaRPr sz="34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Let’s level set…</a:t>
            </a:r>
            <a:endParaRPr/>
          </a:p>
        </p:txBody>
      </p:sp>
      <p:sp>
        <p:nvSpPr>
          <p:cNvPr id="120" name="Google Shape;120;p24"/>
          <p:cNvSpPr txBox="1"/>
          <p:nvPr>
            <p:ph idx="1" type="body"/>
          </p:nvPr>
        </p:nvSpPr>
        <p:spPr>
          <a:xfrm>
            <a:off x="311700" y="1152475"/>
            <a:ext cx="8520600" cy="3317400"/>
          </a:xfrm>
          <a:prstGeom prst="rect">
            <a:avLst/>
          </a:prstGeom>
          <a:noFill/>
          <a:ln>
            <a:noFill/>
          </a:ln>
        </p:spPr>
        <p:txBody>
          <a:bodyPr anchorCtr="0" anchor="t" bIns="91425" lIns="91425" spcFirstLastPara="1" rIns="91425" wrap="square" tIns="91425">
            <a:normAutofit lnSpcReduction="10000"/>
          </a:bodyPr>
          <a:lstStyle/>
          <a:p>
            <a:pPr indent="-361950" lvl="0" marL="457200" rtl="0" algn="l">
              <a:lnSpc>
                <a:spcPct val="150000"/>
              </a:lnSpc>
              <a:spcBef>
                <a:spcPts val="0"/>
              </a:spcBef>
              <a:spcAft>
                <a:spcPts val="0"/>
              </a:spcAft>
              <a:buSzPts val="2100"/>
              <a:buChar char="-"/>
            </a:pPr>
            <a:r>
              <a:rPr lang="en" sz="2100"/>
              <a:t>OSS p</a:t>
            </a:r>
            <a:r>
              <a:rPr lang="en" sz="2100"/>
              <a:t>rogress over past few years is good </a:t>
            </a:r>
            <a:endParaRPr sz="2100"/>
          </a:p>
          <a:p>
            <a:pPr indent="-336550" lvl="1" marL="914400" rtl="0" algn="l">
              <a:lnSpc>
                <a:spcPct val="150000"/>
              </a:lnSpc>
              <a:spcBef>
                <a:spcPts val="0"/>
              </a:spcBef>
              <a:spcAft>
                <a:spcPts val="0"/>
              </a:spcAft>
              <a:buSzPts val="1700"/>
              <a:buChar char="-"/>
            </a:pPr>
            <a:r>
              <a:rPr lang="en" sz="1700"/>
              <a:t>Standards: (SBOM, SLSA 1.X, SSDF 1.X, IETF SCITT)</a:t>
            </a:r>
            <a:endParaRPr sz="1700"/>
          </a:p>
          <a:p>
            <a:pPr indent="-336550" lvl="1" marL="914400" rtl="0" algn="l">
              <a:lnSpc>
                <a:spcPct val="150000"/>
              </a:lnSpc>
              <a:spcBef>
                <a:spcPts val="0"/>
              </a:spcBef>
              <a:spcAft>
                <a:spcPts val="0"/>
              </a:spcAft>
              <a:buSzPts val="1700"/>
              <a:buChar char="-"/>
            </a:pPr>
            <a:r>
              <a:rPr lang="en" sz="1700"/>
              <a:t>Public Good Services: Sigstore, Alpha-Omega project</a:t>
            </a:r>
            <a:endParaRPr sz="1700"/>
          </a:p>
          <a:p>
            <a:pPr indent="-336550" lvl="1" marL="914400" rtl="0" algn="l">
              <a:lnSpc>
                <a:spcPct val="150000"/>
              </a:lnSpc>
              <a:spcBef>
                <a:spcPts val="0"/>
              </a:spcBef>
              <a:spcAft>
                <a:spcPts val="0"/>
              </a:spcAft>
              <a:buSzPts val="1700"/>
              <a:buChar char="-"/>
            </a:pPr>
            <a:r>
              <a:rPr lang="en" sz="1700"/>
              <a:t>Major SCM integrations (Github, Gitlab)</a:t>
            </a:r>
            <a:endParaRPr sz="1700"/>
          </a:p>
          <a:p>
            <a:pPr indent="-336550" lvl="1" marL="914400" rtl="0" algn="l">
              <a:lnSpc>
                <a:spcPct val="150000"/>
              </a:lnSpc>
              <a:spcBef>
                <a:spcPts val="0"/>
              </a:spcBef>
              <a:spcAft>
                <a:spcPts val="0"/>
              </a:spcAft>
              <a:buSzPts val="1700"/>
              <a:buChar char="-"/>
            </a:pPr>
            <a:r>
              <a:rPr lang="en" sz="1700"/>
              <a:t>Sigstore for package managers and major projects (K8s, NPM, Homebrew)</a:t>
            </a:r>
            <a:endParaRPr sz="1700"/>
          </a:p>
          <a:p>
            <a:pPr indent="-361950" lvl="0" marL="457200" rtl="0" algn="l">
              <a:lnSpc>
                <a:spcPct val="150000"/>
              </a:lnSpc>
              <a:spcBef>
                <a:spcPts val="0"/>
              </a:spcBef>
              <a:spcAft>
                <a:spcPts val="0"/>
              </a:spcAft>
              <a:buSzPts val="2100"/>
              <a:buChar char="-"/>
            </a:pPr>
            <a:r>
              <a:rPr lang="en" sz="2100"/>
              <a:t>But internally adoption is slow…</a:t>
            </a:r>
            <a:endParaRPr sz="2100"/>
          </a:p>
          <a:p>
            <a:pPr indent="-336550" lvl="1" marL="914400" rtl="0" algn="l">
              <a:lnSpc>
                <a:spcPct val="150000"/>
              </a:lnSpc>
              <a:spcBef>
                <a:spcPts val="0"/>
              </a:spcBef>
              <a:spcAft>
                <a:spcPts val="0"/>
              </a:spcAft>
              <a:buSzPts val="1700"/>
              <a:buChar char="-"/>
            </a:pPr>
            <a:r>
              <a:rPr lang="en" sz="1700"/>
              <a:t>Technology inertia (Legacy / brown field)</a:t>
            </a:r>
            <a:endParaRPr sz="1700"/>
          </a:p>
          <a:p>
            <a:pPr indent="-336550" lvl="1" marL="914400" rtl="0" algn="l">
              <a:lnSpc>
                <a:spcPct val="150000"/>
              </a:lnSpc>
              <a:spcBef>
                <a:spcPts val="0"/>
              </a:spcBef>
              <a:spcAft>
                <a:spcPts val="0"/>
              </a:spcAft>
              <a:buSzPts val="1700"/>
              <a:buChar char="-"/>
            </a:pPr>
            <a:r>
              <a:rPr lang="en" sz="1700"/>
              <a:t>Compliance regime deltas</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S3C Challenges</a:t>
            </a:r>
            <a:endParaRPr/>
          </a:p>
          <a:p>
            <a:pPr indent="0" lvl="0" marL="0" rtl="0" algn="l">
              <a:lnSpc>
                <a:spcPct val="100000"/>
              </a:lnSpc>
              <a:spcBef>
                <a:spcPts val="0"/>
              </a:spcBef>
              <a:spcAft>
                <a:spcPts val="0"/>
              </a:spcAft>
              <a:buSzPct val="111111"/>
              <a:buNone/>
            </a:pPr>
            <a:r>
              <a:t/>
            </a:r>
            <a:endParaRPr/>
          </a:p>
        </p:txBody>
      </p:sp>
      <p:sp>
        <p:nvSpPr>
          <p:cNvPr id="126" name="Google Shape;126;p25"/>
          <p:cNvSpPr txBox="1"/>
          <p:nvPr>
            <p:ph idx="1" type="body"/>
          </p:nvPr>
        </p:nvSpPr>
        <p:spPr>
          <a:xfrm>
            <a:off x="311700" y="1152475"/>
            <a:ext cx="8520600" cy="3317400"/>
          </a:xfrm>
          <a:prstGeom prst="rect">
            <a:avLst/>
          </a:prstGeom>
          <a:noFill/>
          <a:ln>
            <a:noFill/>
          </a:ln>
        </p:spPr>
        <p:txBody>
          <a:bodyPr anchorCtr="0" anchor="t" bIns="91425" lIns="91425" spcFirstLastPara="1" rIns="91425" wrap="square" tIns="91425">
            <a:normAutofit/>
          </a:bodyPr>
          <a:lstStyle/>
          <a:p>
            <a:pPr indent="-368300" lvl="0" marL="457200" rtl="0" algn="l">
              <a:lnSpc>
                <a:spcPct val="150000"/>
              </a:lnSpc>
              <a:spcBef>
                <a:spcPts val="0"/>
              </a:spcBef>
              <a:spcAft>
                <a:spcPts val="0"/>
              </a:spcAft>
              <a:buSzPts val="2200"/>
              <a:buChar char="-"/>
            </a:pPr>
            <a:r>
              <a:rPr lang="en" sz="2200"/>
              <a:t>Technology i</a:t>
            </a:r>
            <a:r>
              <a:rPr lang="en" sz="2200"/>
              <a:t>nertia is real!</a:t>
            </a:r>
            <a:endParaRPr sz="2200"/>
          </a:p>
          <a:p>
            <a:pPr indent="-368300" lvl="0" marL="457200" rtl="0" algn="l">
              <a:lnSpc>
                <a:spcPct val="150000"/>
              </a:lnSpc>
              <a:spcBef>
                <a:spcPts val="0"/>
              </a:spcBef>
              <a:spcAft>
                <a:spcPts val="0"/>
              </a:spcAft>
              <a:buSzPts val="2200"/>
              <a:buChar char="-"/>
            </a:pPr>
            <a:r>
              <a:rPr lang="en" sz="2200"/>
              <a:t>Continuous M&amp;A </a:t>
            </a:r>
            <a:endParaRPr sz="2200"/>
          </a:p>
          <a:p>
            <a:pPr indent="-368300" lvl="0" marL="457200" rtl="0" algn="l">
              <a:lnSpc>
                <a:spcPct val="150000"/>
              </a:lnSpc>
              <a:spcBef>
                <a:spcPts val="0"/>
              </a:spcBef>
              <a:spcAft>
                <a:spcPts val="0"/>
              </a:spcAft>
              <a:buSzPts val="2200"/>
              <a:buChar char="-"/>
            </a:pPr>
            <a:r>
              <a:rPr lang="en" sz="2200"/>
              <a:t>How can we wrap all that diversity?</a:t>
            </a:r>
            <a:endParaRPr sz="2200"/>
          </a:p>
          <a:p>
            <a:pPr indent="-342900" lvl="1" marL="914400" rtl="0" algn="l">
              <a:lnSpc>
                <a:spcPct val="150000"/>
              </a:lnSpc>
              <a:spcBef>
                <a:spcPts val="0"/>
              </a:spcBef>
              <a:spcAft>
                <a:spcPts val="0"/>
              </a:spcAft>
              <a:buSzPts val="1800"/>
              <a:buChar char="-"/>
            </a:pPr>
            <a:r>
              <a:rPr lang="en" sz="1800"/>
              <a:t>A</a:t>
            </a:r>
            <a:r>
              <a:rPr lang="en" sz="1800"/>
              <a:t>daptable</a:t>
            </a:r>
            <a:endParaRPr sz="1800"/>
          </a:p>
          <a:p>
            <a:pPr indent="-342900" lvl="1" marL="914400" rtl="0" algn="l">
              <a:lnSpc>
                <a:spcPct val="150000"/>
              </a:lnSpc>
              <a:spcBef>
                <a:spcPts val="0"/>
              </a:spcBef>
              <a:spcAft>
                <a:spcPts val="0"/>
              </a:spcAft>
              <a:buSzPts val="1800"/>
              <a:buChar char="-"/>
            </a:pPr>
            <a:r>
              <a:rPr lang="en" sz="1800"/>
              <a:t>Encompass the complete SDLC</a:t>
            </a:r>
            <a:endParaRPr sz="1800"/>
          </a:p>
        </p:txBody>
      </p:sp>
      <p:pic>
        <p:nvPicPr>
          <p:cNvPr id="127" name="Google Shape;127;p25"/>
          <p:cNvPicPr preferRelativeResize="0"/>
          <p:nvPr/>
        </p:nvPicPr>
        <p:blipFill>
          <a:blip r:embed="rId3">
            <a:alphaModFix/>
          </a:blip>
          <a:stretch>
            <a:fillRect/>
          </a:stretch>
        </p:blipFill>
        <p:spPr>
          <a:xfrm>
            <a:off x="4751450" y="-338575"/>
            <a:ext cx="5487625" cy="3084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Autodesk SDLC overview</a:t>
            </a:r>
            <a:endParaRPr/>
          </a:p>
        </p:txBody>
      </p:sp>
      <p:sp>
        <p:nvSpPr>
          <p:cNvPr id="133" name="Google Shape;133;p26"/>
          <p:cNvSpPr txBox="1"/>
          <p:nvPr/>
        </p:nvSpPr>
        <p:spPr>
          <a:xfrm>
            <a:off x="91075" y="29700"/>
            <a:ext cx="76908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FFFFFF"/>
                </a:solidFill>
                <a:latin typeface="Montserrat"/>
                <a:ea typeface="Montserrat"/>
                <a:cs typeface="Montserrat"/>
                <a:sym typeface="Montserrat"/>
              </a:rPr>
              <a:t>Autodesk Reference Arch impl</a:t>
            </a:r>
            <a:endParaRPr sz="2800">
              <a:solidFill>
                <a:srgbClr val="FFFFFF"/>
              </a:solidFill>
              <a:latin typeface="Montserrat"/>
              <a:ea typeface="Montserrat"/>
              <a:cs typeface="Montserrat"/>
              <a:sym typeface="Montserrat"/>
            </a:endParaRPr>
          </a:p>
        </p:txBody>
      </p:sp>
      <p:pic>
        <p:nvPicPr>
          <p:cNvPr id="134" name="Google Shape;134;p26"/>
          <p:cNvPicPr preferRelativeResize="0"/>
          <p:nvPr/>
        </p:nvPicPr>
        <p:blipFill rotWithShape="1">
          <a:blip r:embed="rId3">
            <a:alphaModFix/>
          </a:blip>
          <a:srcRect b="0" l="0" r="0" t="0"/>
          <a:stretch/>
        </p:blipFill>
        <p:spPr>
          <a:xfrm>
            <a:off x="158175" y="2473891"/>
            <a:ext cx="828800" cy="828800"/>
          </a:xfrm>
          <a:prstGeom prst="rect">
            <a:avLst/>
          </a:prstGeom>
          <a:noFill/>
          <a:ln>
            <a:noFill/>
          </a:ln>
        </p:spPr>
      </p:pic>
      <p:pic>
        <p:nvPicPr>
          <p:cNvPr id="135" name="Google Shape;135;p26"/>
          <p:cNvPicPr preferRelativeResize="0"/>
          <p:nvPr/>
        </p:nvPicPr>
        <p:blipFill rotWithShape="1">
          <a:blip r:embed="rId4">
            <a:alphaModFix/>
          </a:blip>
          <a:srcRect b="0" l="0" r="0" t="0"/>
          <a:stretch/>
        </p:blipFill>
        <p:spPr>
          <a:xfrm>
            <a:off x="1317950" y="2508291"/>
            <a:ext cx="783675" cy="760001"/>
          </a:xfrm>
          <a:prstGeom prst="rect">
            <a:avLst/>
          </a:prstGeom>
          <a:noFill/>
          <a:ln>
            <a:noFill/>
          </a:ln>
        </p:spPr>
      </p:pic>
      <p:pic>
        <p:nvPicPr>
          <p:cNvPr id="136" name="Google Shape;136;p26"/>
          <p:cNvPicPr preferRelativeResize="0"/>
          <p:nvPr/>
        </p:nvPicPr>
        <p:blipFill rotWithShape="1">
          <a:blip r:embed="rId5">
            <a:alphaModFix/>
          </a:blip>
          <a:srcRect b="0" l="0" r="0" t="0"/>
          <a:stretch/>
        </p:blipFill>
        <p:spPr>
          <a:xfrm>
            <a:off x="2432600" y="2497407"/>
            <a:ext cx="783674" cy="781771"/>
          </a:xfrm>
          <a:prstGeom prst="rect">
            <a:avLst/>
          </a:prstGeom>
          <a:noFill/>
          <a:ln>
            <a:noFill/>
          </a:ln>
        </p:spPr>
      </p:pic>
      <p:pic>
        <p:nvPicPr>
          <p:cNvPr id="137" name="Google Shape;137;p26"/>
          <p:cNvPicPr preferRelativeResize="0"/>
          <p:nvPr/>
        </p:nvPicPr>
        <p:blipFill rotWithShape="1">
          <a:blip r:embed="rId6">
            <a:alphaModFix/>
          </a:blip>
          <a:srcRect b="0" l="0" r="0" t="0"/>
          <a:stretch/>
        </p:blipFill>
        <p:spPr>
          <a:xfrm>
            <a:off x="3611263" y="2473891"/>
            <a:ext cx="620010" cy="828800"/>
          </a:xfrm>
          <a:prstGeom prst="rect">
            <a:avLst/>
          </a:prstGeom>
          <a:noFill/>
          <a:ln>
            <a:noFill/>
          </a:ln>
        </p:spPr>
      </p:pic>
      <p:pic>
        <p:nvPicPr>
          <p:cNvPr id="138" name="Google Shape;138;p26"/>
          <p:cNvPicPr preferRelativeResize="0"/>
          <p:nvPr/>
        </p:nvPicPr>
        <p:blipFill rotWithShape="1">
          <a:blip r:embed="rId7">
            <a:alphaModFix/>
          </a:blip>
          <a:srcRect b="0" l="0" r="0" t="0"/>
          <a:stretch/>
        </p:blipFill>
        <p:spPr>
          <a:xfrm>
            <a:off x="4626250" y="2415129"/>
            <a:ext cx="904264" cy="946325"/>
          </a:xfrm>
          <a:prstGeom prst="rect">
            <a:avLst/>
          </a:prstGeom>
          <a:noFill/>
          <a:ln>
            <a:noFill/>
          </a:ln>
        </p:spPr>
      </p:pic>
      <p:pic>
        <p:nvPicPr>
          <p:cNvPr id="139" name="Google Shape;139;p26"/>
          <p:cNvPicPr preferRelativeResize="0"/>
          <p:nvPr/>
        </p:nvPicPr>
        <p:blipFill rotWithShape="1">
          <a:blip r:embed="rId8">
            <a:alphaModFix/>
          </a:blip>
          <a:srcRect b="0" l="0" r="0" t="0"/>
          <a:stretch/>
        </p:blipFill>
        <p:spPr>
          <a:xfrm>
            <a:off x="5744125" y="2398031"/>
            <a:ext cx="980525" cy="980525"/>
          </a:xfrm>
          <a:prstGeom prst="rect">
            <a:avLst/>
          </a:prstGeom>
          <a:noFill/>
          <a:ln>
            <a:noFill/>
          </a:ln>
        </p:spPr>
      </p:pic>
      <p:pic>
        <p:nvPicPr>
          <p:cNvPr id="140" name="Google Shape;140;p26"/>
          <p:cNvPicPr preferRelativeResize="0"/>
          <p:nvPr/>
        </p:nvPicPr>
        <p:blipFill rotWithShape="1">
          <a:blip r:embed="rId9">
            <a:alphaModFix/>
          </a:blip>
          <a:srcRect b="0" l="0" r="0" t="0"/>
          <a:stretch/>
        </p:blipFill>
        <p:spPr>
          <a:xfrm>
            <a:off x="7014450" y="2439454"/>
            <a:ext cx="955350" cy="891276"/>
          </a:xfrm>
          <a:prstGeom prst="rect">
            <a:avLst/>
          </a:prstGeom>
          <a:noFill/>
          <a:ln>
            <a:noFill/>
          </a:ln>
        </p:spPr>
      </p:pic>
      <p:pic>
        <p:nvPicPr>
          <p:cNvPr id="141" name="Google Shape;141;p26"/>
          <p:cNvPicPr preferRelativeResize="0"/>
          <p:nvPr/>
        </p:nvPicPr>
        <p:blipFill rotWithShape="1">
          <a:blip r:embed="rId10">
            <a:alphaModFix/>
          </a:blip>
          <a:srcRect b="0" l="0" r="0" t="0"/>
          <a:stretch/>
        </p:blipFill>
        <p:spPr>
          <a:xfrm>
            <a:off x="8237500" y="1722591"/>
            <a:ext cx="656000" cy="656000"/>
          </a:xfrm>
          <a:prstGeom prst="rect">
            <a:avLst/>
          </a:prstGeom>
          <a:noFill/>
          <a:ln>
            <a:noFill/>
          </a:ln>
        </p:spPr>
      </p:pic>
      <p:pic>
        <p:nvPicPr>
          <p:cNvPr id="142" name="Google Shape;142;p26"/>
          <p:cNvPicPr preferRelativeResize="0"/>
          <p:nvPr/>
        </p:nvPicPr>
        <p:blipFill rotWithShape="1">
          <a:blip r:embed="rId11">
            <a:alphaModFix/>
          </a:blip>
          <a:srcRect b="0" l="0" r="0" t="0"/>
          <a:stretch/>
        </p:blipFill>
        <p:spPr>
          <a:xfrm>
            <a:off x="8237500" y="2526128"/>
            <a:ext cx="736100" cy="713500"/>
          </a:xfrm>
          <a:prstGeom prst="rect">
            <a:avLst/>
          </a:prstGeom>
          <a:noFill/>
          <a:ln>
            <a:noFill/>
          </a:ln>
        </p:spPr>
      </p:pic>
      <p:pic>
        <p:nvPicPr>
          <p:cNvPr id="143" name="Google Shape;143;p26"/>
          <p:cNvPicPr preferRelativeResize="0"/>
          <p:nvPr/>
        </p:nvPicPr>
        <p:blipFill rotWithShape="1">
          <a:blip r:embed="rId12">
            <a:alphaModFix/>
          </a:blip>
          <a:srcRect b="0" l="0" r="0" t="0"/>
          <a:stretch/>
        </p:blipFill>
        <p:spPr>
          <a:xfrm>
            <a:off x="8295546" y="3330733"/>
            <a:ext cx="620000" cy="651008"/>
          </a:xfrm>
          <a:prstGeom prst="rect">
            <a:avLst/>
          </a:prstGeom>
          <a:noFill/>
          <a:ln>
            <a:noFill/>
          </a:ln>
        </p:spPr>
      </p:pic>
      <p:cxnSp>
        <p:nvCxnSpPr>
          <p:cNvPr id="144" name="Google Shape;144;p26"/>
          <p:cNvCxnSpPr>
            <a:stCxn id="134" idx="3"/>
            <a:endCxn id="135" idx="1"/>
          </p:cNvCxnSpPr>
          <p:nvPr/>
        </p:nvCxnSpPr>
        <p:spPr>
          <a:xfrm>
            <a:off x="986975" y="2888291"/>
            <a:ext cx="330900" cy="0"/>
          </a:xfrm>
          <a:prstGeom prst="straightConnector1">
            <a:avLst/>
          </a:prstGeom>
          <a:noFill/>
          <a:ln cap="flat" cmpd="sng" w="28575">
            <a:solidFill>
              <a:srgbClr val="595959"/>
            </a:solidFill>
            <a:prstDash val="solid"/>
            <a:round/>
            <a:headEnd len="sm" w="sm" type="none"/>
            <a:tailEnd len="med" w="med" type="triangle"/>
          </a:ln>
        </p:spPr>
      </p:cxnSp>
      <p:cxnSp>
        <p:nvCxnSpPr>
          <p:cNvPr id="145" name="Google Shape;145;p26"/>
          <p:cNvCxnSpPr>
            <a:stCxn id="135" idx="3"/>
            <a:endCxn id="136" idx="1"/>
          </p:cNvCxnSpPr>
          <p:nvPr/>
        </p:nvCxnSpPr>
        <p:spPr>
          <a:xfrm>
            <a:off x="2101625" y="2888291"/>
            <a:ext cx="330900" cy="0"/>
          </a:xfrm>
          <a:prstGeom prst="straightConnector1">
            <a:avLst/>
          </a:prstGeom>
          <a:noFill/>
          <a:ln cap="flat" cmpd="sng" w="28575">
            <a:solidFill>
              <a:srgbClr val="595959"/>
            </a:solidFill>
            <a:prstDash val="solid"/>
            <a:round/>
            <a:headEnd len="sm" w="sm" type="none"/>
            <a:tailEnd len="med" w="med" type="triangle"/>
          </a:ln>
        </p:spPr>
      </p:cxnSp>
      <p:cxnSp>
        <p:nvCxnSpPr>
          <p:cNvPr id="146" name="Google Shape;146;p26"/>
          <p:cNvCxnSpPr>
            <a:stCxn id="136" idx="3"/>
            <a:endCxn id="137" idx="1"/>
          </p:cNvCxnSpPr>
          <p:nvPr/>
        </p:nvCxnSpPr>
        <p:spPr>
          <a:xfrm>
            <a:off x="3216274" y="2888293"/>
            <a:ext cx="395100" cy="0"/>
          </a:xfrm>
          <a:prstGeom prst="straightConnector1">
            <a:avLst/>
          </a:prstGeom>
          <a:noFill/>
          <a:ln cap="flat" cmpd="sng" w="28575">
            <a:solidFill>
              <a:srgbClr val="595959"/>
            </a:solidFill>
            <a:prstDash val="solid"/>
            <a:round/>
            <a:headEnd len="sm" w="sm" type="none"/>
            <a:tailEnd len="med" w="med" type="triangle"/>
          </a:ln>
        </p:spPr>
      </p:cxnSp>
      <p:cxnSp>
        <p:nvCxnSpPr>
          <p:cNvPr id="147" name="Google Shape;147;p26"/>
          <p:cNvCxnSpPr>
            <a:stCxn id="137" idx="3"/>
            <a:endCxn id="138" idx="1"/>
          </p:cNvCxnSpPr>
          <p:nvPr/>
        </p:nvCxnSpPr>
        <p:spPr>
          <a:xfrm>
            <a:off x="4231273" y="2888291"/>
            <a:ext cx="395100" cy="0"/>
          </a:xfrm>
          <a:prstGeom prst="straightConnector1">
            <a:avLst/>
          </a:prstGeom>
          <a:noFill/>
          <a:ln cap="flat" cmpd="sng" w="28575">
            <a:solidFill>
              <a:srgbClr val="595959"/>
            </a:solidFill>
            <a:prstDash val="solid"/>
            <a:round/>
            <a:headEnd len="sm" w="sm" type="none"/>
            <a:tailEnd len="med" w="med" type="triangle"/>
          </a:ln>
        </p:spPr>
      </p:cxnSp>
      <p:cxnSp>
        <p:nvCxnSpPr>
          <p:cNvPr id="148" name="Google Shape;148;p26"/>
          <p:cNvCxnSpPr>
            <a:endCxn id="139" idx="1"/>
          </p:cNvCxnSpPr>
          <p:nvPr/>
        </p:nvCxnSpPr>
        <p:spPr>
          <a:xfrm>
            <a:off x="5530525" y="2888293"/>
            <a:ext cx="213600" cy="0"/>
          </a:xfrm>
          <a:prstGeom prst="straightConnector1">
            <a:avLst/>
          </a:prstGeom>
          <a:noFill/>
          <a:ln cap="flat" cmpd="sng" w="28575">
            <a:solidFill>
              <a:srgbClr val="595959"/>
            </a:solidFill>
            <a:prstDash val="solid"/>
            <a:round/>
            <a:headEnd len="sm" w="sm" type="none"/>
            <a:tailEnd len="med" w="med" type="triangle"/>
          </a:ln>
        </p:spPr>
      </p:cxnSp>
      <p:cxnSp>
        <p:nvCxnSpPr>
          <p:cNvPr id="149" name="Google Shape;149;p26"/>
          <p:cNvCxnSpPr>
            <a:stCxn id="140" idx="1"/>
            <a:endCxn id="140" idx="1"/>
          </p:cNvCxnSpPr>
          <p:nvPr/>
        </p:nvCxnSpPr>
        <p:spPr>
          <a:xfrm>
            <a:off x="7014450" y="2885092"/>
            <a:ext cx="0" cy="0"/>
          </a:xfrm>
          <a:prstGeom prst="straightConnector1">
            <a:avLst/>
          </a:prstGeom>
          <a:noFill/>
          <a:ln cap="flat" cmpd="sng" w="9525">
            <a:solidFill>
              <a:srgbClr val="595959"/>
            </a:solidFill>
            <a:prstDash val="solid"/>
            <a:round/>
            <a:headEnd len="sm" w="sm" type="none"/>
            <a:tailEnd len="sm" w="sm" type="none"/>
          </a:ln>
        </p:spPr>
      </p:cxnSp>
      <p:cxnSp>
        <p:nvCxnSpPr>
          <p:cNvPr id="150" name="Google Shape;150;p26"/>
          <p:cNvCxnSpPr>
            <a:stCxn id="139" idx="3"/>
            <a:endCxn id="140" idx="1"/>
          </p:cNvCxnSpPr>
          <p:nvPr/>
        </p:nvCxnSpPr>
        <p:spPr>
          <a:xfrm flipH="1" rot="10800000">
            <a:off x="6724650" y="2884993"/>
            <a:ext cx="289800" cy="3300"/>
          </a:xfrm>
          <a:prstGeom prst="straightConnector1">
            <a:avLst/>
          </a:prstGeom>
          <a:noFill/>
          <a:ln cap="flat" cmpd="sng" w="28575">
            <a:solidFill>
              <a:srgbClr val="595959"/>
            </a:solidFill>
            <a:prstDash val="solid"/>
            <a:round/>
            <a:headEnd len="sm" w="sm" type="none"/>
            <a:tailEnd len="med" w="med" type="triangle"/>
          </a:ln>
        </p:spPr>
      </p:cxnSp>
      <p:cxnSp>
        <p:nvCxnSpPr>
          <p:cNvPr id="151" name="Google Shape;151;p26"/>
          <p:cNvCxnSpPr>
            <a:stCxn id="140" idx="3"/>
            <a:endCxn id="142" idx="1"/>
          </p:cNvCxnSpPr>
          <p:nvPr/>
        </p:nvCxnSpPr>
        <p:spPr>
          <a:xfrm flipH="1" rot="10800000">
            <a:off x="7969800" y="2882992"/>
            <a:ext cx="267600" cy="2100"/>
          </a:xfrm>
          <a:prstGeom prst="straightConnector1">
            <a:avLst/>
          </a:prstGeom>
          <a:noFill/>
          <a:ln cap="flat" cmpd="sng" w="28575">
            <a:solidFill>
              <a:srgbClr val="595959"/>
            </a:solidFill>
            <a:prstDash val="solid"/>
            <a:round/>
            <a:headEnd len="sm" w="sm" type="none"/>
            <a:tailEnd len="med" w="med" type="triangle"/>
          </a:ln>
        </p:spPr>
      </p:cxnSp>
      <p:cxnSp>
        <p:nvCxnSpPr>
          <p:cNvPr id="152" name="Google Shape;152;p26"/>
          <p:cNvCxnSpPr>
            <a:stCxn id="140" idx="3"/>
            <a:endCxn id="141" idx="1"/>
          </p:cNvCxnSpPr>
          <p:nvPr/>
        </p:nvCxnSpPr>
        <p:spPr>
          <a:xfrm flipH="1" rot="10800000">
            <a:off x="7969800" y="2050492"/>
            <a:ext cx="267600" cy="834600"/>
          </a:xfrm>
          <a:prstGeom prst="straightConnector1">
            <a:avLst/>
          </a:prstGeom>
          <a:noFill/>
          <a:ln cap="flat" cmpd="sng" w="28575">
            <a:solidFill>
              <a:srgbClr val="595959"/>
            </a:solidFill>
            <a:prstDash val="solid"/>
            <a:round/>
            <a:headEnd len="sm" w="sm" type="none"/>
            <a:tailEnd len="med" w="med" type="triangle"/>
          </a:ln>
        </p:spPr>
      </p:cxnSp>
      <p:cxnSp>
        <p:nvCxnSpPr>
          <p:cNvPr id="153" name="Google Shape;153;p26"/>
          <p:cNvCxnSpPr>
            <a:stCxn id="140" idx="3"/>
            <a:endCxn id="143" idx="1"/>
          </p:cNvCxnSpPr>
          <p:nvPr/>
        </p:nvCxnSpPr>
        <p:spPr>
          <a:xfrm>
            <a:off x="7969800" y="2885092"/>
            <a:ext cx="325800" cy="771000"/>
          </a:xfrm>
          <a:prstGeom prst="straightConnector1">
            <a:avLst/>
          </a:prstGeom>
          <a:noFill/>
          <a:ln cap="flat" cmpd="sng" w="28575">
            <a:solidFill>
              <a:srgbClr val="595959"/>
            </a:solidFill>
            <a:prstDash val="solid"/>
            <a:round/>
            <a:headEnd len="sm" w="sm" type="none"/>
            <a:tailEnd len="med" w="med" type="triangle"/>
          </a:ln>
        </p:spPr>
      </p:cxnSp>
      <p:sp>
        <p:nvSpPr>
          <p:cNvPr id="154" name="Google Shape;154;p26"/>
          <p:cNvSpPr/>
          <p:nvPr/>
        </p:nvSpPr>
        <p:spPr>
          <a:xfrm rot="-5400000">
            <a:off x="1350549" y="2196776"/>
            <a:ext cx="830100" cy="2901300"/>
          </a:xfrm>
          <a:prstGeom prst="leftBrace">
            <a:avLst>
              <a:gd fmla="val 8333" name="adj1"/>
              <a:gd fmla="val 50000" name="adj2"/>
            </a:avLst>
          </a:prstGeom>
          <a:noFill/>
          <a:ln cap="flat" cmpd="sng" w="38100">
            <a:solidFill>
              <a:srgbClr val="3B7F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 name="Google Shape;155;p26"/>
          <p:cNvSpPr/>
          <p:nvPr/>
        </p:nvSpPr>
        <p:spPr>
          <a:xfrm rot="-5400000">
            <a:off x="3604334" y="2330004"/>
            <a:ext cx="830100" cy="2901300"/>
          </a:xfrm>
          <a:prstGeom prst="leftBrace">
            <a:avLst>
              <a:gd fmla="val 8333" name="adj1"/>
              <a:gd fmla="val 50000" name="adj2"/>
            </a:avLst>
          </a:prstGeom>
          <a:noFill/>
          <a:ln cap="flat" cmpd="sng" w="38100">
            <a:solidFill>
              <a:srgbClr val="FFAB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 name="Google Shape;156;p26"/>
          <p:cNvSpPr txBox="1"/>
          <p:nvPr/>
        </p:nvSpPr>
        <p:spPr>
          <a:xfrm>
            <a:off x="3384447" y="4233806"/>
            <a:ext cx="126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Build Integrity</a:t>
            </a:r>
            <a:endParaRPr/>
          </a:p>
        </p:txBody>
      </p:sp>
      <p:sp>
        <p:nvSpPr>
          <p:cNvPr id="157" name="Google Shape;157;p26"/>
          <p:cNvSpPr txBox="1"/>
          <p:nvPr/>
        </p:nvSpPr>
        <p:spPr>
          <a:xfrm>
            <a:off x="1046506" y="4092960"/>
            <a:ext cx="143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Source Integrity</a:t>
            </a:r>
            <a:endParaRPr/>
          </a:p>
        </p:txBody>
      </p:sp>
      <p:sp>
        <p:nvSpPr>
          <p:cNvPr id="158" name="Google Shape;158;p26"/>
          <p:cNvSpPr/>
          <p:nvPr/>
        </p:nvSpPr>
        <p:spPr>
          <a:xfrm rot="-5400000">
            <a:off x="6429447" y="1862301"/>
            <a:ext cx="830100" cy="4258200"/>
          </a:xfrm>
          <a:prstGeom prst="leftBrace">
            <a:avLst>
              <a:gd fmla="val 8333" name="adj1"/>
              <a:gd fmla="val 50000" name="adj2"/>
            </a:avLst>
          </a:prstGeom>
          <a:noFill/>
          <a:ln cap="flat" cmpd="sng" w="38100">
            <a:solidFill>
              <a:srgbClr val="0097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 name="Google Shape;159;p26"/>
          <p:cNvSpPr txBox="1"/>
          <p:nvPr/>
        </p:nvSpPr>
        <p:spPr>
          <a:xfrm>
            <a:off x="6153466" y="4399027"/>
            <a:ext cx="2145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Deploy/Runtime Integrity</a:t>
            </a:r>
            <a:endParaRPr/>
          </a:p>
        </p:txBody>
      </p:sp>
      <p:sp>
        <p:nvSpPr>
          <p:cNvPr id="160" name="Google Shape;160;p26"/>
          <p:cNvSpPr/>
          <p:nvPr/>
        </p:nvSpPr>
        <p:spPr>
          <a:xfrm rot="5400000">
            <a:off x="1383654" y="594714"/>
            <a:ext cx="830100" cy="2901300"/>
          </a:xfrm>
          <a:prstGeom prst="leftBrace">
            <a:avLst>
              <a:gd fmla="val 8333" name="adj1"/>
              <a:gd fmla="val 50000" name="adj2"/>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 name="Google Shape;161;p26"/>
          <p:cNvSpPr txBox="1"/>
          <p:nvPr/>
        </p:nvSpPr>
        <p:spPr>
          <a:xfrm>
            <a:off x="1388160" y="1266946"/>
            <a:ext cx="82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Ideation</a:t>
            </a:r>
            <a:endParaRPr/>
          </a:p>
        </p:txBody>
      </p:sp>
      <p:sp>
        <p:nvSpPr>
          <p:cNvPr id="162" name="Google Shape;162;p26"/>
          <p:cNvSpPr/>
          <p:nvPr/>
        </p:nvSpPr>
        <p:spPr>
          <a:xfrm rot="5400000">
            <a:off x="3664814" y="309933"/>
            <a:ext cx="830100" cy="2901300"/>
          </a:xfrm>
          <a:prstGeom prst="leftBrace">
            <a:avLst>
              <a:gd fmla="val 8333" name="adj1"/>
              <a:gd fmla="val 50000" name="adj2"/>
            </a:avLst>
          </a:prstGeom>
          <a:noFill/>
          <a:ln cap="flat" cmpd="sng" w="381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 name="Google Shape;163;p26"/>
          <p:cNvSpPr txBox="1"/>
          <p:nvPr/>
        </p:nvSpPr>
        <p:spPr>
          <a:xfrm>
            <a:off x="3542551" y="1018705"/>
            <a:ext cx="1029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Integration</a:t>
            </a:r>
            <a:endParaRPr/>
          </a:p>
        </p:txBody>
      </p:sp>
      <p:sp>
        <p:nvSpPr>
          <p:cNvPr id="164" name="Google Shape;164;p26"/>
          <p:cNvSpPr/>
          <p:nvPr/>
        </p:nvSpPr>
        <p:spPr>
          <a:xfrm rot="5400000">
            <a:off x="6549090" y="-534187"/>
            <a:ext cx="830100" cy="4258200"/>
          </a:xfrm>
          <a:prstGeom prst="leftBrace">
            <a:avLst>
              <a:gd fmla="val 8333" name="adj1"/>
              <a:gd fmla="val 50000" name="adj2"/>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 name="Google Shape;165;p26"/>
          <p:cNvSpPr txBox="1"/>
          <p:nvPr/>
        </p:nvSpPr>
        <p:spPr>
          <a:xfrm>
            <a:off x="6409501" y="903575"/>
            <a:ext cx="2261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Consumption (</a:t>
            </a:r>
            <a:r>
              <a:rPr lang="en"/>
              <a:t>Runtime)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169"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4453700" y="63650"/>
            <a:ext cx="4616251" cy="4606324"/>
          </a:xfrm>
          <a:prstGeom prst="rect">
            <a:avLst/>
          </a:prstGeom>
          <a:noFill/>
          <a:ln>
            <a:noFill/>
          </a:ln>
        </p:spPr>
      </p:pic>
      <p:sp>
        <p:nvSpPr>
          <p:cNvPr id="171" name="Google Shape;171;p27"/>
          <p:cNvSpPr txBox="1"/>
          <p:nvPr/>
        </p:nvSpPr>
        <p:spPr>
          <a:xfrm>
            <a:off x="106175" y="572900"/>
            <a:ext cx="4553700" cy="1215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4000">
                <a:solidFill>
                  <a:schemeClr val="accent3"/>
                </a:solidFill>
              </a:rPr>
              <a:t>THE BUILD…</a:t>
            </a:r>
            <a:br>
              <a:rPr b="1" lang="en" sz="4000">
                <a:solidFill>
                  <a:schemeClr val="accent3"/>
                </a:solidFill>
              </a:rPr>
            </a:br>
            <a:r>
              <a:rPr b="1" i="1" lang="en" sz="2700">
                <a:solidFill>
                  <a:schemeClr val="accent3"/>
                </a:solidFill>
              </a:rPr>
              <a:t>An </a:t>
            </a:r>
            <a:r>
              <a:rPr b="1" i="1" lang="en" sz="2700" strike="sngStrike">
                <a:solidFill>
                  <a:schemeClr val="accent3"/>
                </a:solidFill>
              </a:rPr>
              <a:t>un</a:t>
            </a:r>
            <a:r>
              <a:rPr b="1" i="1" lang="en" sz="2700" u="sng">
                <a:solidFill>
                  <a:schemeClr val="accent3"/>
                </a:solidFill>
              </a:rPr>
              <a:t>EXPECTED</a:t>
            </a:r>
            <a:r>
              <a:rPr b="1" i="1" lang="en" sz="2700">
                <a:solidFill>
                  <a:schemeClr val="accent3"/>
                </a:solidFill>
              </a:rPr>
              <a:t> </a:t>
            </a:r>
            <a:r>
              <a:rPr b="1" lang="en" sz="2700">
                <a:solidFill>
                  <a:schemeClr val="accent3"/>
                </a:solidFill>
              </a:rPr>
              <a:t>journey</a:t>
            </a:r>
            <a:endParaRPr b="1" sz="2700">
              <a:solidFill>
                <a:schemeClr val="accent3"/>
              </a:solidFill>
            </a:endParaRPr>
          </a:p>
        </p:txBody>
      </p:sp>
      <p:sp>
        <p:nvSpPr>
          <p:cNvPr id="172" name="Google Shape;172;p27"/>
          <p:cNvSpPr txBox="1"/>
          <p:nvPr/>
        </p:nvSpPr>
        <p:spPr>
          <a:xfrm>
            <a:off x="1380225" y="2572025"/>
            <a:ext cx="25128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i="1" lang="en" sz="2700">
                <a:solidFill>
                  <a:schemeClr val="accent2"/>
                </a:solidFill>
              </a:rPr>
              <a:t>(And trusted!)</a:t>
            </a:r>
            <a:endParaRPr b="1" sz="2700">
              <a:solidFill>
                <a:schemeClr val="accent2"/>
              </a:solidFill>
            </a:endParaRPr>
          </a:p>
        </p:txBody>
      </p:sp>
      <p:cxnSp>
        <p:nvCxnSpPr>
          <p:cNvPr id="173" name="Google Shape;173;p27"/>
          <p:cNvCxnSpPr/>
          <p:nvPr/>
        </p:nvCxnSpPr>
        <p:spPr>
          <a:xfrm flipH="1" rot="10800000">
            <a:off x="2642525" y="1592225"/>
            <a:ext cx="436800" cy="1121100"/>
          </a:xfrm>
          <a:prstGeom prst="straightConnector1">
            <a:avLst/>
          </a:prstGeom>
          <a:noFill/>
          <a:ln cap="flat" cmpd="sng" w="76200">
            <a:solidFill>
              <a:schemeClr val="accent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Telling the SDLC “story”</a:t>
            </a:r>
            <a:endParaRPr/>
          </a:p>
        </p:txBody>
      </p:sp>
      <p:sp>
        <p:nvSpPr>
          <p:cNvPr id="179" name="Google Shape;179;p28"/>
          <p:cNvSpPr txBox="1"/>
          <p:nvPr>
            <p:ph idx="1" type="body"/>
          </p:nvPr>
        </p:nvSpPr>
        <p:spPr>
          <a:xfrm>
            <a:off x="311700" y="1152475"/>
            <a:ext cx="8520600" cy="331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a particular build, let’s tell it’s story:</a:t>
            </a:r>
            <a:endParaRPr/>
          </a:p>
          <a:p>
            <a:pPr indent="-342900" lvl="0" marL="457200" rtl="0" algn="l">
              <a:lnSpc>
                <a:spcPct val="150000"/>
              </a:lnSpc>
              <a:spcBef>
                <a:spcPts val="0"/>
              </a:spcBef>
              <a:spcAft>
                <a:spcPts val="0"/>
              </a:spcAft>
              <a:buSzPts val="1800"/>
              <a:buChar char="-"/>
            </a:pPr>
            <a:r>
              <a:rPr lang="en"/>
              <a:t>Every build is it’s own book</a:t>
            </a:r>
            <a:endParaRPr/>
          </a:p>
          <a:p>
            <a:pPr indent="-342900" lvl="0" marL="457200" rtl="0" algn="l">
              <a:lnSpc>
                <a:spcPct val="150000"/>
              </a:lnSpc>
              <a:spcBef>
                <a:spcPts val="0"/>
              </a:spcBef>
              <a:spcAft>
                <a:spcPts val="0"/>
              </a:spcAft>
              <a:buSzPts val="1800"/>
              <a:buChar char="-"/>
            </a:pPr>
            <a:r>
              <a:rPr lang="en"/>
              <a:t>Each phase is another “chapter”</a:t>
            </a:r>
            <a:endParaRPr/>
          </a:p>
          <a:p>
            <a:pPr indent="-342900" lvl="0" marL="457200" rtl="0" algn="l">
              <a:lnSpc>
                <a:spcPct val="150000"/>
              </a:lnSpc>
              <a:spcBef>
                <a:spcPts val="0"/>
              </a:spcBef>
              <a:spcAft>
                <a:spcPts val="0"/>
              </a:spcAft>
              <a:buSzPts val="1800"/>
              <a:buChar char="-"/>
            </a:pPr>
            <a:r>
              <a:rPr lang="en"/>
              <a:t>Each step in a phase (like CI) is another page</a:t>
            </a:r>
            <a:endParaRPr/>
          </a:p>
          <a:p>
            <a:pPr indent="-342900" lvl="0" marL="457200" rtl="0" algn="l">
              <a:lnSpc>
                <a:spcPct val="150000"/>
              </a:lnSpc>
              <a:spcBef>
                <a:spcPts val="0"/>
              </a:spcBef>
              <a:spcAft>
                <a:spcPts val="0"/>
              </a:spcAft>
              <a:buSzPts val="1800"/>
              <a:buChar char="-"/>
            </a:pPr>
            <a:r>
              <a:rPr lang="en"/>
              <a:t>Each page can </a:t>
            </a:r>
            <a:r>
              <a:rPr lang="en"/>
              <a:t>have multiple “statements”</a:t>
            </a:r>
            <a:endParaRPr/>
          </a:p>
        </p:txBody>
      </p:sp>
      <p:pic>
        <p:nvPicPr>
          <p:cNvPr id="180" name="Google Shape;180;p28"/>
          <p:cNvPicPr preferRelativeResize="0"/>
          <p:nvPr/>
        </p:nvPicPr>
        <p:blipFill>
          <a:blip r:embed="rId3">
            <a:alphaModFix/>
          </a:blip>
          <a:stretch>
            <a:fillRect/>
          </a:stretch>
        </p:blipFill>
        <p:spPr>
          <a:xfrm>
            <a:off x="5158250" y="66975"/>
            <a:ext cx="4469549" cy="4469549"/>
          </a:xfrm>
          <a:prstGeom prst="rect">
            <a:avLst/>
          </a:prstGeom>
          <a:noFill/>
          <a:ln>
            <a:noFill/>
          </a:ln>
        </p:spPr>
      </p:pic>
      <p:sp>
        <p:nvSpPr>
          <p:cNvPr id="181" name="Google Shape;181;p28"/>
          <p:cNvSpPr txBox="1"/>
          <p:nvPr/>
        </p:nvSpPr>
        <p:spPr>
          <a:xfrm rot="-492503">
            <a:off x="6839852" y="1347519"/>
            <a:ext cx="1552808" cy="127674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452509"/>
                </a:solidFill>
                <a:latin typeface="Merriweather"/>
                <a:ea typeface="Merriweather"/>
                <a:cs typeface="Merriweather"/>
                <a:sym typeface="Merriweather"/>
              </a:rPr>
              <a:t>The story </a:t>
            </a:r>
            <a:endParaRPr b="1" sz="1600">
              <a:solidFill>
                <a:srgbClr val="452509"/>
              </a:solidFill>
              <a:latin typeface="Merriweather"/>
              <a:ea typeface="Merriweather"/>
              <a:cs typeface="Merriweather"/>
              <a:sym typeface="Merriweather"/>
            </a:endParaRPr>
          </a:p>
          <a:p>
            <a:pPr indent="0" lvl="0" marL="0" rtl="0" algn="ctr">
              <a:spcBef>
                <a:spcPts val="0"/>
              </a:spcBef>
              <a:spcAft>
                <a:spcPts val="0"/>
              </a:spcAft>
              <a:buNone/>
            </a:pPr>
            <a:r>
              <a:rPr b="1" lang="en" sz="1600">
                <a:solidFill>
                  <a:srgbClr val="452509"/>
                </a:solidFill>
                <a:latin typeface="Merriweather"/>
                <a:ea typeface="Merriweather"/>
                <a:cs typeface="Merriweather"/>
                <a:sym typeface="Merriweather"/>
              </a:rPr>
              <a:t>of </a:t>
            </a:r>
            <a:br>
              <a:rPr b="1" lang="en" sz="1600">
                <a:solidFill>
                  <a:srgbClr val="452509"/>
                </a:solidFill>
                <a:latin typeface="Merriweather"/>
                <a:ea typeface="Merriweather"/>
                <a:cs typeface="Merriweather"/>
                <a:sym typeface="Merriweather"/>
              </a:rPr>
            </a:br>
            <a:r>
              <a:rPr b="1" lang="en" sz="1600">
                <a:solidFill>
                  <a:srgbClr val="452509"/>
                </a:solidFill>
                <a:latin typeface="Merriweather"/>
                <a:ea typeface="Merriweather"/>
                <a:cs typeface="Merriweather"/>
                <a:sym typeface="Merriweather"/>
              </a:rPr>
              <a:t>Build #37</a:t>
            </a:r>
            <a:endParaRPr b="1" sz="1600">
              <a:solidFill>
                <a:srgbClr val="452509"/>
              </a:solidFill>
              <a:latin typeface="Merriweather"/>
              <a:ea typeface="Merriweather"/>
              <a:cs typeface="Merriweather"/>
              <a:sym typeface="Merriweather"/>
            </a:endParaRPr>
          </a:p>
        </p:txBody>
      </p:sp>
      <p:sp>
        <p:nvSpPr>
          <p:cNvPr id="182" name="Google Shape;182;p28"/>
          <p:cNvSpPr txBox="1"/>
          <p:nvPr/>
        </p:nvSpPr>
        <p:spPr>
          <a:xfrm>
            <a:off x="6225750" y="1539175"/>
            <a:ext cx="293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83" name="Google Shape;183;p28"/>
          <p:cNvSpPr txBox="1"/>
          <p:nvPr/>
        </p:nvSpPr>
        <p:spPr>
          <a:xfrm rot="-492503">
            <a:off x="6834881" y="1336501"/>
            <a:ext cx="1552808" cy="127674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955D2D"/>
                </a:solidFill>
                <a:latin typeface="Merriweather"/>
                <a:ea typeface="Merriweather"/>
                <a:cs typeface="Merriweather"/>
                <a:sym typeface="Merriweather"/>
              </a:rPr>
              <a:t>The story </a:t>
            </a:r>
            <a:endParaRPr b="1" sz="1600">
              <a:solidFill>
                <a:srgbClr val="955D2D"/>
              </a:solidFill>
              <a:latin typeface="Merriweather"/>
              <a:ea typeface="Merriweather"/>
              <a:cs typeface="Merriweather"/>
              <a:sym typeface="Merriweather"/>
            </a:endParaRPr>
          </a:p>
          <a:p>
            <a:pPr indent="0" lvl="0" marL="0" rtl="0" algn="ctr">
              <a:spcBef>
                <a:spcPts val="0"/>
              </a:spcBef>
              <a:spcAft>
                <a:spcPts val="0"/>
              </a:spcAft>
              <a:buNone/>
            </a:pPr>
            <a:r>
              <a:rPr b="1" lang="en" sz="1600">
                <a:solidFill>
                  <a:srgbClr val="955D2D"/>
                </a:solidFill>
                <a:latin typeface="Merriweather"/>
                <a:ea typeface="Merriweather"/>
                <a:cs typeface="Merriweather"/>
                <a:sym typeface="Merriweather"/>
              </a:rPr>
              <a:t>of </a:t>
            </a:r>
            <a:br>
              <a:rPr b="1" lang="en" sz="1600">
                <a:solidFill>
                  <a:srgbClr val="955D2D"/>
                </a:solidFill>
                <a:latin typeface="Merriweather"/>
                <a:ea typeface="Merriweather"/>
                <a:cs typeface="Merriweather"/>
                <a:sym typeface="Merriweather"/>
              </a:rPr>
            </a:br>
            <a:r>
              <a:rPr b="1" lang="en" sz="1600">
                <a:solidFill>
                  <a:srgbClr val="955D2D"/>
                </a:solidFill>
                <a:latin typeface="Merriweather"/>
                <a:ea typeface="Merriweather"/>
                <a:cs typeface="Merriweather"/>
                <a:sym typeface="Merriweather"/>
              </a:rPr>
              <a:t>Build #37</a:t>
            </a:r>
            <a:endParaRPr b="1" sz="1600">
              <a:solidFill>
                <a:srgbClr val="955D2D"/>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Story as SDLC Signals</a:t>
            </a:r>
            <a:endParaRPr/>
          </a:p>
        </p:txBody>
      </p:sp>
      <p:pic>
        <p:nvPicPr>
          <p:cNvPr id="189" name="Google Shape;189;p29"/>
          <p:cNvPicPr preferRelativeResize="0"/>
          <p:nvPr/>
        </p:nvPicPr>
        <p:blipFill>
          <a:blip r:embed="rId3">
            <a:alphaModFix/>
          </a:blip>
          <a:stretch>
            <a:fillRect/>
          </a:stretch>
        </p:blipFill>
        <p:spPr>
          <a:xfrm>
            <a:off x="2066675" y="-73226"/>
            <a:ext cx="6369101" cy="5289948"/>
          </a:xfrm>
          <a:prstGeom prst="rect">
            <a:avLst/>
          </a:prstGeom>
          <a:noFill/>
          <a:ln>
            <a:noFill/>
          </a:ln>
        </p:spPr>
      </p:pic>
      <p:sp>
        <p:nvSpPr>
          <p:cNvPr id="190" name="Google Shape;190;p29"/>
          <p:cNvSpPr txBox="1"/>
          <p:nvPr/>
        </p:nvSpPr>
        <p:spPr>
          <a:xfrm rot="1989149">
            <a:off x="1946248" y="1694091"/>
            <a:ext cx="1658349" cy="46172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GIT Commits</a:t>
            </a:r>
            <a:endParaRPr sz="1800">
              <a:solidFill>
                <a:schemeClr val="dk2"/>
              </a:solidFill>
            </a:endParaRPr>
          </a:p>
        </p:txBody>
      </p:sp>
      <p:sp>
        <p:nvSpPr>
          <p:cNvPr id="191" name="Google Shape;191;p29"/>
          <p:cNvSpPr txBox="1"/>
          <p:nvPr/>
        </p:nvSpPr>
        <p:spPr>
          <a:xfrm rot="1481834">
            <a:off x="1397016" y="3453135"/>
            <a:ext cx="1201944" cy="46163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Jira Issue</a:t>
            </a:r>
            <a:endParaRPr sz="1800">
              <a:solidFill>
                <a:schemeClr val="dk2"/>
              </a:solidFill>
            </a:endParaRPr>
          </a:p>
        </p:txBody>
      </p:sp>
      <p:sp>
        <p:nvSpPr>
          <p:cNvPr id="192" name="Google Shape;192;p29"/>
          <p:cNvSpPr txBox="1"/>
          <p:nvPr/>
        </p:nvSpPr>
        <p:spPr>
          <a:xfrm rot="-2113930">
            <a:off x="5385554" y="500519"/>
            <a:ext cx="1530445" cy="4617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Jenkins Build</a:t>
            </a:r>
            <a:endParaRPr sz="1800">
              <a:solidFill>
                <a:schemeClr val="dk2"/>
              </a:solidFill>
            </a:endParaRPr>
          </a:p>
        </p:txBody>
      </p:sp>
      <p:sp>
        <p:nvSpPr>
          <p:cNvPr id="193" name="Google Shape;193;p29"/>
          <p:cNvSpPr txBox="1"/>
          <p:nvPr/>
        </p:nvSpPr>
        <p:spPr>
          <a:xfrm rot="-2286237">
            <a:off x="6988200" y="1313712"/>
            <a:ext cx="1757928" cy="46174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Artifact SBOM</a:t>
            </a:r>
            <a:endParaRPr sz="1800">
              <a:solidFill>
                <a:schemeClr val="dk2"/>
              </a:solidFill>
            </a:endParaRPr>
          </a:p>
        </p:txBody>
      </p:sp>
      <p:sp>
        <p:nvSpPr>
          <p:cNvPr id="194" name="Google Shape;194;p29"/>
          <p:cNvSpPr txBox="1"/>
          <p:nvPr/>
        </p:nvSpPr>
        <p:spPr>
          <a:xfrm rot="-1399570">
            <a:off x="8106273" y="2448514"/>
            <a:ext cx="1061458" cy="73879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Runtime CSPM</a:t>
            </a:r>
            <a:endParaRPr sz="1800">
              <a:solidFill>
                <a:schemeClr val="dk2"/>
              </a:solidFill>
            </a:endParaRPr>
          </a:p>
        </p:txBody>
      </p:sp>
      <p:sp>
        <p:nvSpPr>
          <p:cNvPr id="195" name="Google Shape;195;p29"/>
          <p:cNvSpPr txBox="1"/>
          <p:nvPr/>
        </p:nvSpPr>
        <p:spPr>
          <a:xfrm>
            <a:off x="4415225" y="4774350"/>
            <a:ext cx="198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Book of Build #37</a:t>
            </a:r>
            <a:endParaRPr b="1" sz="1600">
              <a:solidFill>
                <a:schemeClr val="dk2"/>
              </a:solidFill>
            </a:endParaRPr>
          </a:p>
        </p:txBody>
      </p:sp>
      <p:cxnSp>
        <p:nvCxnSpPr>
          <p:cNvPr id="196" name="Google Shape;196;p29"/>
          <p:cNvCxnSpPr/>
          <p:nvPr/>
        </p:nvCxnSpPr>
        <p:spPr>
          <a:xfrm>
            <a:off x="3698300" y="2177125"/>
            <a:ext cx="1096800" cy="1281600"/>
          </a:xfrm>
          <a:prstGeom prst="straightConnector1">
            <a:avLst/>
          </a:prstGeom>
          <a:noFill/>
          <a:ln cap="flat" cmpd="sng" w="76200">
            <a:solidFill>
              <a:schemeClr val="dk2"/>
            </a:solidFill>
            <a:prstDash val="solid"/>
            <a:round/>
            <a:headEnd len="med" w="med" type="none"/>
            <a:tailEnd len="med" w="med" type="triangle"/>
          </a:ln>
        </p:spPr>
      </p:cxnSp>
      <p:cxnSp>
        <p:nvCxnSpPr>
          <p:cNvPr id="197" name="Google Shape;197;p29"/>
          <p:cNvCxnSpPr/>
          <p:nvPr/>
        </p:nvCxnSpPr>
        <p:spPr>
          <a:xfrm>
            <a:off x="3213400" y="3608775"/>
            <a:ext cx="1529700" cy="392700"/>
          </a:xfrm>
          <a:prstGeom prst="straightConnector1">
            <a:avLst/>
          </a:prstGeom>
          <a:noFill/>
          <a:ln cap="flat" cmpd="sng" w="76200">
            <a:solidFill>
              <a:schemeClr val="dk2"/>
            </a:solidFill>
            <a:prstDash val="solid"/>
            <a:round/>
            <a:headEnd len="med" w="med" type="none"/>
            <a:tailEnd len="med" w="med" type="triangle"/>
          </a:ln>
        </p:spPr>
      </p:cxnSp>
      <p:cxnSp>
        <p:nvCxnSpPr>
          <p:cNvPr id="198" name="Google Shape;198;p29"/>
          <p:cNvCxnSpPr/>
          <p:nvPr/>
        </p:nvCxnSpPr>
        <p:spPr>
          <a:xfrm>
            <a:off x="5181900" y="1698000"/>
            <a:ext cx="46200" cy="1755000"/>
          </a:xfrm>
          <a:prstGeom prst="straightConnector1">
            <a:avLst/>
          </a:prstGeom>
          <a:noFill/>
          <a:ln cap="flat" cmpd="sng" w="76200">
            <a:solidFill>
              <a:schemeClr val="dk2"/>
            </a:solidFill>
            <a:prstDash val="solid"/>
            <a:round/>
            <a:headEnd len="med" w="med" type="none"/>
            <a:tailEnd len="med" w="med" type="triangle"/>
          </a:ln>
        </p:spPr>
      </p:cxnSp>
      <p:cxnSp>
        <p:nvCxnSpPr>
          <p:cNvPr id="199" name="Google Shape;199;p29"/>
          <p:cNvCxnSpPr/>
          <p:nvPr/>
        </p:nvCxnSpPr>
        <p:spPr>
          <a:xfrm flipH="1">
            <a:off x="5781550" y="2136725"/>
            <a:ext cx="849300" cy="1237800"/>
          </a:xfrm>
          <a:prstGeom prst="straightConnector1">
            <a:avLst/>
          </a:prstGeom>
          <a:noFill/>
          <a:ln cap="flat" cmpd="sng" w="76200">
            <a:solidFill>
              <a:schemeClr val="dk2"/>
            </a:solidFill>
            <a:prstDash val="solid"/>
            <a:round/>
            <a:headEnd len="med" w="med" type="none"/>
            <a:tailEnd len="med" w="med" type="triangle"/>
          </a:ln>
        </p:spPr>
      </p:cxnSp>
      <p:cxnSp>
        <p:nvCxnSpPr>
          <p:cNvPr id="200" name="Google Shape;200;p29"/>
          <p:cNvCxnSpPr/>
          <p:nvPr/>
        </p:nvCxnSpPr>
        <p:spPr>
          <a:xfrm flipH="1">
            <a:off x="5961250" y="3504875"/>
            <a:ext cx="1408500" cy="5253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SSNA24">
  <a:themeElements>
    <a:clrScheme name="Simple Light">
      <a:dk1>
        <a:srgbClr val="000000"/>
      </a:dk1>
      <a:lt1>
        <a:srgbClr val="FFFFFF"/>
      </a:lt1>
      <a:dk2>
        <a:srgbClr val="595959"/>
      </a:dk2>
      <a:lt2>
        <a:srgbClr val="EEEEEE"/>
      </a:lt2>
      <a:accent1>
        <a:srgbClr val="AD1D4A"/>
      </a:accent1>
      <a:accent2>
        <a:srgbClr val="D43F5B"/>
      </a:accent2>
      <a:accent3>
        <a:srgbClr val="F6D110"/>
      </a:accent3>
      <a:accent4>
        <a:srgbClr val="333333"/>
      </a:accent4>
      <a:accent5>
        <a:srgbClr val="FFFFFF"/>
      </a:accent5>
      <a:accent6>
        <a:srgbClr val="999999"/>
      </a:accent6>
      <a:hlink>
        <a:srgbClr val="AD1D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